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nton" pitchFamily="2" charset="0"/>
      <p:regular r:id="rId16"/>
    </p:embeddedFont>
    <p:embeddedFont>
      <p:font typeface="Arimo" panose="020B0604020202020204" charset="0"/>
      <p:regular r:id="rId17"/>
    </p:embeddedFont>
    <p:embeddedFont>
      <p:font typeface="Arimo Bold" panose="020B0604020202020204" charset="0"/>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2" d="100"/>
          <a:sy n="72" d="100"/>
        </p:scale>
        <p:origin x="654"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08.08.2025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5.png"/><Relationship Id="rId3"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37.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36.pn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39.jpeg"/><Relationship Id="rId3"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40.jpe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jpe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3.png"/><Relationship Id="rId5" Type="http://schemas.openxmlformats.org/officeDocument/2006/relationships/image" Target="../media/image19.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18.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1.png"/><Relationship Id="rId7" Type="http://schemas.openxmlformats.org/officeDocument/2006/relationships/image" Target="../media/image23.png"/><Relationship Id="rId12" Type="http://schemas.openxmlformats.org/officeDocument/2006/relationships/image" Target="../media/image13.png"/><Relationship Id="rId2" Type="http://schemas.openxmlformats.org/officeDocument/2006/relationships/notesSlide" Target="../notesSlides/notesSlide5.xml"/><Relationship Id="rId16"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2.png"/><Relationship Id="rId11" Type="http://schemas.openxmlformats.org/officeDocument/2006/relationships/image" Target="../media/image12.png"/><Relationship Id="rId5" Type="http://schemas.openxmlformats.org/officeDocument/2006/relationships/image" Target="../media/image21.png"/><Relationship Id="rId15" Type="http://schemas.openxmlformats.org/officeDocument/2006/relationships/image" Target="../media/image16.png"/><Relationship Id="rId10" Type="http://schemas.openxmlformats.org/officeDocument/2006/relationships/image" Target="../media/image11.png"/><Relationship Id="rId4" Type="http://schemas.openxmlformats.org/officeDocument/2006/relationships/image" Target="../media/image18.png"/><Relationship Id="rId9" Type="http://schemas.openxmlformats.org/officeDocument/2006/relationships/image" Target="../media/image10.png"/><Relationship Id="rId1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27.jpe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6.xml"/><Relationship Id="rId16"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11.png"/><Relationship Id="rId5" Type="http://schemas.openxmlformats.org/officeDocument/2006/relationships/image" Target="../media/image2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24.png"/><Relationship Id="rId9" Type="http://schemas.openxmlformats.org/officeDocument/2006/relationships/image" Target="../media/image9.png"/><Relationship Id="rId1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30.png"/><Relationship Id="rId10" Type="http://schemas.openxmlformats.org/officeDocument/2006/relationships/image" Target="../media/image13.png"/><Relationship Id="rId4" Type="http://schemas.openxmlformats.org/officeDocument/2006/relationships/image" Target="../media/image29.png"/><Relationship Id="rId9" Type="http://schemas.openxmlformats.org/officeDocument/2006/relationships/image" Target="../media/image12.png"/><Relationship Id="rId1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13.png"/><Relationship Id="rId5" Type="http://schemas.openxmlformats.org/officeDocument/2006/relationships/image" Target="../media/image32.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31.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TextBox 3"/>
          <p:cNvSpPr txBox="1"/>
          <p:nvPr/>
        </p:nvSpPr>
        <p:spPr>
          <a:xfrm>
            <a:off x="5513154" y="7048001"/>
            <a:ext cx="6804493" cy="1270640"/>
          </a:xfrm>
          <a:prstGeom prst="rect">
            <a:avLst/>
          </a:prstGeom>
        </p:spPr>
        <p:txBody>
          <a:bodyPr lIns="0" tIns="0" rIns="0" bIns="0" rtlCol="0" anchor="t">
            <a:spAutoFit/>
          </a:bodyPr>
          <a:lstStyle/>
          <a:p>
            <a:pPr algn="l">
              <a:lnSpc>
                <a:spcPts val="9720"/>
              </a:lnSpc>
            </a:pPr>
            <a:r>
              <a:rPr lang="en-US" sz="9000">
                <a:solidFill>
                  <a:srgbClr val="FFFFFF"/>
                </a:solidFill>
                <a:latin typeface="Anton"/>
                <a:ea typeface="Anton"/>
                <a:cs typeface="Anton"/>
                <a:sym typeface="Anton"/>
              </a:rPr>
              <a:t>Mangal Mandli</a:t>
            </a:r>
          </a:p>
        </p:txBody>
      </p:sp>
      <p:sp>
        <p:nvSpPr>
          <p:cNvPr id="4" name="Freeform 4"/>
          <p:cNvSpPr/>
          <p:nvPr/>
        </p:nvSpPr>
        <p:spPr>
          <a:xfrm>
            <a:off x="3645676" y="6831429"/>
            <a:ext cx="10614558" cy="12519549"/>
          </a:xfrm>
          <a:custGeom>
            <a:avLst/>
            <a:gdLst/>
            <a:ahLst/>
            <a:cxnLst/>
            <a:rect l="l" t="t" r="r" b="b"/>
            <a:pathLst>
              <a:path w="10614558" h="12519549">
                <a:moveTo>
                  <a:pt x="0" y="0"/>
                </a:moveTo>
                <a:lnTo>
                  <a:pt x="10614558" y="0"/>
                </a:lnTo>
                <a:lnTo>
                  <a:pt x="10614558" y="12519549"/>
                </a:lnTo>
                <a:lnTo>
                  <a:pt x="0" y="12519549"/>
                </a:lnTo>
                <a:lnTo>
                  <a:pt x="0" y="0"/>
                </a:lnTo>
                <a:close/>
              </a:path>
            </a:pathLst>
          </a:custGeom>
          <a:blipFill>
            <a:blip r:embed="rId4"/>
            <a:stretch>
              <a:fillRect l="-68285" r="-67942"/>
            </a:stretch>
          </a:blipFill>
        </p:spPr>
      </p:sp>
      <p:grpSp>
        <p:nvGrpSpPr>
          <p:cNvPr id="5" name="Group 5"/>
          <p:cNvGrpSpPr/>
          <p:nvPr/>
        </p:nvGrpSpPr>
        <p:grpSpPr>
          <a:xfrm>
            <a:off x="3779026" y="1237679"/>
            <a:ext cx="11527110" cy="4799469"/>
            <a:chOff x="0" y="0"/>
            <a:chExt cx="15369480" cy="6399292"/>
          </a:xfrm>
        </p:grpSpPr>
        <p:sp>
          <p:nvSpPr>
            <p:cNvPr id="6" name="Freeform 6"/>
            <p:cNvSpPr/>
            <p:nvPr/>
          </p:nvSpPr>
          <p:spPr>
            <a:xfrm>
              <a:off x="0" y="0"/>
              <a:ext cx="11703968" cy="6399292"/>
            </a:xfrm>
            <a:custGeom>
              <a:avLst/>
              <a:gdLst/>
              <a:ahLst/>
              <a:cxnLst/>
              <a:rect l="l" t="t" r="r" b="b"/>
              <a:pathLst>
                <a:path w="11703968" h="6399292">
                  <a:moveTo>
                    <a:pt x="0" y="0"/>
                  </a:moveTo>
                  <a:lnTo>
                    <a:pt x="11703968" y="0"/>
                  </a:lnTo>
                  <a:lnTo>
                    <a:pt x="11703968" y="6399292"/>
                  </a:lnTo>
                  <a:lnTo>
                    <a:pt x="0" y="6399292"/>
                  </a:lnTo>
                  <a:lnTo>
                    <a:pt x="0" y="0"/>
                  </a:lnTo>
                  <a:close/>
                </a:path>
              </a:pathLst>
            </a:custGeom>
            <a:blipFill>
              <a:blip r:embed="rId5"/>
              <a:stretch>
                <a:fillRect/>
              </a:stretch>
            </a:blipFill>
          </p:spPr>
        </p:sp>
        <p:sp>
          <p:nvSpPr>
            <p:cNvPr id="7" name="Freeform 7"/>
            <p:cNvSpPr/>
            <p:nvPr/>
          </p:nvSpPr>
          <p:spPr>
            <a:xfrm>
              <a:off x="10956859" y="538300"/>
              <a:ext cx="4412620" cy="5322692"/>
            </a:xfrm>
            <a:custGeom>
              <a:avLst/>
              <a:gdLst/>
              <a:ahLst/>
              <a:cxnLst/>
              <a:rect l="l" t="t" r="r" b="b"/>
              <a:pathLst>
                <a:path w="4412620" h="5322692">
                  <a:moveTo>
                    <a:pt x="0" y="0"/>
                  </a:moveTo>
                  <a:lnTo>
                    <a:pt x="4412621" y="0"/>
                  </a:lnTo>
                  <a:lnTo>
                    <a:pt x="4412621" y="5322692"/>
                  </a:lnTo>
                  <a:lnTo>
                    <a:pt x="0" y="5322692"/>
                  </a:lnTo>
                  <a:lnTo>
                    <a:pt x="0" y="0"/>
                  </a:lnTo>
                  <a:close/>
                </a:path>
              </a:pathLst>
            </a:custGeom>
            <a:blipFill>
              <a:blip r:embed="rId6"/>
              <a:stretch>
                <a:fillRect r="-12816"/>
              </a:stretch>
            </a:blipFill>
          </p:spPr>
        </p:sp>
      </p:grpSp>
      <p:sp>
        <p:nvSpPr>
          <p:cNvPr id="8" name="TextBox 8"/>
          <p:cNvSpPr txBox="1"/>
          <p:nvPr/>
        </p:nvSpPr>
        <p:spPr>
          <a:xfrm>
            <a:off x="1532956" y="8366265"/>
            <a:ext cx="4505431"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Team Leader: Saksham Gupta</a:t>
            </a:r>
          </a:p>
        </p:txBody>
      </p:sp>
      <p:sp>
        <p:nvSpPr>
          <p:cNvPr id="9" name="TextBox 9"/>
          <p:cNvSpPr txBox="1"/>
          <p:nvPr/>
        </p:nvSpPr>
        <p:spPr>
          <a:xfrm>
            <a:off x="13675268" y="8268079"/>
            <a:ext cx="3261735"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Problem Statement</a:t>
            </a:r>
          </a:p>
        </p:txBody>
      </p:sp>
      <p:sp>
        <p:nvSpPr>
          <p:cNvPr id="10" name="TextBox 10"/>
          <p:cNvSpPr txBox="1"/>
          <p:nvPr/>
        </p:nvSpPr>
        <p:spPr>
          <a:xfrm>
            <a:off x="1039337" y="9020175"/>
            <a:ext cx="4071723"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College: IIT Guwahati</a:t>
            </a:r>
          </a:p>
        </p:txBody>
      </p:sp>
      <p:sp>
        <p:nvSpPr>
          <p:cNvPr id="11" name="TextBox 11"/>
          <p:cNvSpPr txBox="1"/>
          <p:nvPr/>
        </p:nvSpPr>
        <p:spPr>
          <a:xfrm>
            <a:off x="11903744" y="8982075"/>
            <a:ext cx="6384256" cy="638175"/>
          </a:xfrm>
          <a:prstGeom prst="rect">
            <a:avLst/>
          </a:prstGeom>
        </p:spPr>
        <p:txBody>
          <a:bodyPr lIns="0" tIns="0" rIns="0" bIns="0" rtlCol="0" anchor="t">
            <a:spAutoFit/>
          </a:bodyPr>
          <a:lstStyle/>
          <a:p>
            <a:pPr algn="ctr">
              <a:lnSpc>
                <a:spcPts val="2520"/>
              </a:lnSpc>
            </a:pPr>
            <a:r>
              <a:rPr lang="en-US" sz="2100">
                <a:solidFill>
                  <a:srgbClr val="FFFFFF"/>
                </a:solidFill>
                <a:latin typeface="Anton"/>
                <a:ea typeface="Anton"/>
                <a:cs typeface="Anton"/>
                <a:sym typeface="Anton"/>
              </a:rPr>
              <a:t>       Dual image super resolution for high-resolution optical satellite imagery and its Blind Evaluation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8640" t="-16366" b="-12274"/>
            </a:stretch>
          </a:blipFill>
        </p:spPr>
      </p:sp>
      <p:sp>
        <p:nvSpPr>
          <p:cNvPr id="3" name="TextBox 3"/>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4" name="TextBox 4"/>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5" name="TextBox 5"/>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6" name="TextBox 6"/>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7" name="TextBox 7"/>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8" name="TextBox 8"/>
          <p:cNvSpPr txBox="1"/>
          <p:nvPr/>
        </p:nvSpPr>
        <p:spPr>
          <a:xfrm>
            <a:off x="10247493" y="9459649"/>
            <a:ext cx="1775452"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Degradation</a:t>
            </a:r>
          </a:p>
        </p:txBody>
      </p:sp>
      <p:sp>
        <p:nvSpPr>
          <p:cNvPr id="9" name="TextBox 9"/>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0" name="TextBox 10"/>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1" name="TextBox 11"/>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2" name="Group 12"/>
          <p:cNvGrpSpPr/>
          <p:nvPr/>
        </p:nvGrpSpPr>
        <p:grpSpPr>
          <a:xfrm>
            <a:off x="960905" y="9873896"/>
            <a:ext cx="16363458" cy="391093"/>
            <a:chOff x="0" y="0"/>
            <a:chExt cx="21817945" cy="521457"/>
          </a:xfrm>
        </p:grpSpPr>
        <p:sp>
          <p:nvSpPr>
            <p:cNvPr id="13" name="AutoShape 13"/>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4" name="Freeform 14"/>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4"/>
              <a:stretch>
                <a:fillRect/>
              </a:stretch>
            </a:blipFill>
          </p:spPr>
        </p:sp>
        <p:sp>
          <p:nvSpPr>
            <p:cNvPr id="15" name="Freeform 15"/>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5"/>
              <a:stretch>
                <a:fillRect/>
              </a:stretch>
            </a:blipFill>
          </p:spPr>
        </p:sp>
        <p:sp>
          <p:nvSpPr>
            <p:cNvPr id="16" name="Freeform 16"/>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6"/>
              <a:stretch>
                <a:fillRect/>
              </a:stretch>
            </a:blipFill>
          </p:spPr>
        </p:sp>
        <p:sp>
          <p:nvSpPr>
            <p:cNvPr id="17" name="Freeform 17"/>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7"/>
              <a:stretch>
                <a:fillRect/>
              </a:stretch>
            </a:blipFill>
          </p:spPr>
        </p:sp>
        <p:sp>
          <p:nvSpPr>
            <p:cNvPr id="18" name="Freeform 18"/>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8"/>
              <a:stretch>
                <a:fillRect/>
              </a:stretch>
            </a:blipFill>
          </p:spPr>
        </p:sp>
        <p:sp>
          <p:nvSpPr>
            <p:cNvPr id="19" name="Freeform 19"/>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9"/>
              <a:stretch>
                <a:fillRect/>
              </a:stretch>
            </a:blipFill>
          </p:spPr>
        </p:sp>
        <p:sp>
          <p:nvSpPr>
            <p:cNvPr id="20" name="Freeform 20"/>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0"/>
              <a:stretch>
                <a:fillRect/>
              </a:stretch>
            </a:blipFill>
          </p:spPr>
        </p:sp>
        <p:sp>
          <p:nvSpPr>
            <p:cNvPr id="21" name="Freeform 21"/>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1"/>
              <a:stretch>
                <a:fillRect/>
              </a:stretch>
            </a:blipFill>
          </p:spPr>
        </p:sp>
        <p:sp>
          <p:nvSpPr>
            <p:cNvPr id="22" name="Freeform 22"/>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2"/>
              <a:stretch>
                <a:fillRect/>
              </a:stretch>
            </a:blipFill>
          </p:spPr>
        </p:sp>
      </p:grpSp>
      <p:sp>
        <p:nvSpPr>
          <p:cNvPr id="23" name="Freeform 23"/>
          <p:cNvSpPr/>
          <p:nvPr/>
        </p:nvSpPr>
        <p:spPr>
          <a:xfrm>
            <a:off x="1231528" y="5822380"/>
            <a:ext cx="3776089" cy="3732519"/>
          </a:xfrm>
          <a:custGeom>
            <a:avLst/>
            <a:gdLst/>
            <a:ahLst/>
            <a:cxnLst/>
            <a:rect l="l" t="t" r="r" b="b"/>
            <a:pathLst>
              <a:path w="3776089" h="3732519">
                <a:moveTo>
                  <a:pt x="0" y="0"/>
                </a:moveTo>
                <a:lnTo>
                  <a:pt x="3776090" y="0"/>
                </a:lnTo>
                <a:lnTo>
                  <a:pt x="3776090" y="3732519"/>
                </a:lnTo>
                <a:lnTo>
                  <a:pt x="0" y="3732519"/>
                </a:lnTo>
                <a:lnTo>
                  <a:pt x="0" y="0"/>
                </a:lnTo>
                <a:close/>
              </a:path>
            </a:pathLst>
          </a:custGeom>
          <a:blipFill>
            <a:blip r:embed="rId13"/>
            <a:stretch>
              <a:fillRect/>
            </a:stretch>
          </a:blipFill>
          <a:ln w="38100" cap="sq">
            <a:solidFill>
              <a:srgbClr val="FFFFFF"/>
            </a:solidFill>
            <a:prstDash val="solid"/>
            <a:miter/>
          </a:ln>
        </p:spPr>
      </p:sp>
      <p:sp>
        <p:nvSpPr>
          <p:cNvPr id="24" name="Freeform 24"/>
          <p:cNvSpPr/>
          <p:nvPr/>
        </p:nvSpPr>
        <p:spPr>
          <a:xfrm>
            <a:off x="5510883" y="5822380"/>
            <a:ext cx="3867895" cy="3732519"/>
          </a:xfrm>
          <a:custGeom>
            <a:avLst/>
            <a:gdLst/>
            <a:ahLst/>
            <a:cxnLst/>
            <a:rect l="l" t="t" r="r" b="b"/>
            <a:pathLst>
              <a:path w="3867895" h="3732519">
                <a:moveTo>
                  <a:pt x="0" y="0"/>
                </a:moveTo>
                <a:lnTo>
                  <a:pt x="3867895" y="0"/>
                </a:lnTo>
                <a:lnTo>
                  <a:pt x="3867895" y="3732519"/>
                </a:lnTo>
                <a:lnTo>
                  <a:pt x="0" y="3732519"/>
                </a:lnTo>
                <a:lnTo>
                  <a:pt x="0" y="0"/>
                </a:lnTo>
                <a:close/>
              </a:path>
            </a:pathLst>
          </a:custGeom>
          <a:blipFill>
            <a:blip r:embed="rId14"/>
            <a:stretch>
              <a:fillRect/>
            </a:stretch>
          </a:blipFill>
          <a:ln w="38100" cap="sq">
            <a:solidFill>
              <a:srgbClr val="FFFFFF"/>
            </a:solidFill>
            <a:prstDash val="solid"/>
            <a:miter/>
          </a:ln>
        </p:spPr>
      </p:sp>
      <p:sp>
        <p:nvSpPr>
          <p:cNvPr id="25" name="Freeform 25"/>
          <p:cNvSpPr/>
          <p:nvPr/>
        </p:nvSpPr>
        <p:spPr>
          <a:xfrm>
            <a:off x="13807834" y="5822380"/>
            <a:ext cx="3760724" cy="3732519"/>
          </a:xfrm>
          <a:custGeom>
            <a:avLst/>
            <a:gdLst/>
            <a:ahLst/>
            <a:cxnLst/>
            <a:rect l="l" t="t" r="r" b="b"/>
            <a:pathLst>
              <a:path w="3760724" h="3732519">
                <a:moveTo>
                  <a:pt x="0" y="0"/>
                </a:moveTo>
                <a:lnTo>
                  <a:pt x="3760724" y="0"/>
                </a:lnTo>
                <a:lnTo>
                  <a:pt x="3760724" y="3732519"/>
                </a:lnTo>
                <a:lnTo>
                  <a:pt x="0" y="3732519"/>
                </a:lnTo>
                <a:lnTo>
                  <a:pt x="0" y="0"/>
                </a:lnTo>
                <a:close/>
              </a:path>
            </a:pathLst>
          </a:custGeom>
          <a:blipFill>
            <a:blip r:embed="rId15"/>
            <a:stretch>
              <a:fillRect/>
            </a:stretch>
          </a:blipFill>
          <a:ln w="38100" cap="sq">
            <a:solidFill>
              <a:srgbClr val="FFFFFF"/>
            </a:solidFill>
            <a:prstDash val="solid"/>
            <a:miter/>
          </a:ln>
        </p:spPr>
      </p:sp>
      <p:sp>
        <p:nvSpPr>
          <p:cNvPr id="26" name="Freeform 26"/>
          <p:cNvSpPr/>
          <p:nvPr/>
        </p:nvSpPr>
        <p:spPr>
          <a:xfrm>
            <a:off x="9727420" y="5822380"/>
            <a:ext cx="3755994" cy="3732519"/>
          </a:xfrm>
          <a:custGeom>
            <a:avLst/>
            <a:gdLst/>
            <a:ahLst/>
            <a:cxnLst/>
            <a:rect l="l" t="t" r="r" b="b"/>
            <a:pathLst>
              <a:path w="3755994" h="3732519">
                <a:moveTo>
                  <a:pt x="0" y="0"/>
                </a:moveTo>
                <a:lnTo>
                  <a:pt x="3755994" y="0"/>
                </a:lnTo>
                <a:lnTo>
                  <a:pt x="3755994" y="3732519"/>
                </a:lnTo>
                <a:lnTo>
                  <a:pt x="0" y="3732519"/>
                </a:lnTo>
                <a:lnTo>
                  <a:pt x="0" y="0"/>
                </a:lnTo>
                <a:close/>
              </a:path>
            </a:pathLst>
          </a:custGeom>
          <a:blipFill>
            <a:blip r:embed="rId16"/>
            <a:stretch>
              <a:fillRect/>
            </a:stretch>
          </a:blipFill>
          <a:ln w="38100" cap="sq">
            <a:solidFill>
              <a:srgbClr val="FFFFFF"/>
            </a:solidFill>
            <a:prstDash val="solid"/>
            <a:miter/>
          </a:ln>
        </p:spPr>
      </p:sp>
      <p:sp>
        <p:nvSpPr>
          <p:cNvPr id="27" name="TextBox 27"/>
          <p:cNvSpPr txBox="1"/>
          <p:nvPr/>
        </p:nvSpPr>
        <p:spPr>
          <a:xfrm>
            <a:off x="1019175" y="942975"/>
            <a:ext cx="14241485"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Why Blind Evaluation</a:t>
            </a:r>
          </a:p>
        </p:txBody>
      </p:sp>
      <p:sp>
        <p:nvSpPr>
          <p:cNvPr id="28" name="TextBox 28"/>
          <p:cNvSpPr txBox="1"/>
          <p:nvPr/>
        </p:nvSpPr>
        <p:spPr>
          <a:xfrm>
            <a:off x="1019175" y="1887364"/>
            <a:ext cx="16240125" cy="678556"/>
          </a:xfrm>
          <a:prstGeom prst="rect">
            <a:avLst/>
          </a:prstGeom>
        </p:spPr>
        <p:txBody>
          <a:bodyPr lIns="0" tIns="0" rIns="0" bIns="0" rtlCol="0" anchor="t">
            <a:spAutoFit/>
          </a:bodyPr>
          <a:lstStyle/>
          <a:p>
            <a:pPr algn="l">
              <a:lnSpc>
                <a:spcPts val="2761"/>
              </a:lnSpc>
            </a:pPr>
            <a:r>
              <a:rPr lang="en-US" sz="2001">
                <a:solidFill>
                  <a:srgbClr val="D9D9D9"/>
                </a:solidFill>
                <a:latin typeface="Arimo"/>
                <a:ea typeface="Arimo"/>
                <a:cs typeface="Arimo"/>
                <a:sym typeface="Arimo"/>
              </a:rPr>
              <a:t>We have a working super-resolution (SR) image generator evaluated with full-reference metrics like SSIM and PSNR. To deploy it in real-world scenarios where ground-truth images aren’t available, we now need a blind (no-reference) method to assess and score SR image quality.</a:t>
            </a:r>
          </a:p>
        </p:txBody>
      </p:sp>
      <p:sp>
        <p:nvSpPr>
          <p:cNvPr id="29" name="TextBox 29"/>
          <p:cNvSpPr txBox="1"/>
          <p:nvPr/>
        </p:nvSpPr>
        <p:spPr>
          <a:xfrm>
            <a:off x="1028700" y="2886538"/>
            <a:ext cx="12019729"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Degradation</a:t>
            </a:r>
          </a:p>
        </p:txBody>
      </p:sp>
      <p:sp>
        <p:nvSpPr>
          <p:cNvPr id="30" name="TextBox 30"/>
          <p:cNvSpPr txBox="1"/>
          <p:nvPr/>
        </p:nvSpPr>
        <p:spPr>
          <a:xfrm>
            <a:off x="1019175" y="3831799"/>
            <a:ext cx="16549383" cy="1706880"/>
          </a:xfrm>
          <a:prstGeom prst="rect">
            <a:avLst/>
          </a:prstGeom>
        </p:spPr>
        <p:txBody>
          <a:bodyPr lIns="0" tIns="0" rIns="0" bIns="0" rtlCol="0" anchor="t">
            <a:spAutoFit/>
          </a:bodyPr>
          <a:lstStyle/>
          <a:p>
            <a:pPr algn="l">
              <a:lnSpc>
                <a:spcPts val="2760"/>
              </a:lnSpc>
            </a:pPr>
            <a:r>
              <a:rPr lang="en-US" sz="2000">
                <a:solidFill>
                  <a:srgbClr val="D9D9D9"/>
                </a:solidFill>
                <a:latin typeface="Arimo"/>
                <a:ea typeface="Arimo"/>
                <a:cs typeface="Arimo"/>
                <a:sym typeface="Arimo"/>
              </a:rPr>
              <a:t>Since no ground-truth or curated training set exists for blind (no-reference) SR quality evaluation, we will synthesize realistic training data by adopting Zhang et al.’s practical degradation model to train our blind evaluation architecture. The model randomly shuffles blur, downsampling, and jitter operations to better mimic real-world degradations, including isotropic/anisotropic Gaussian blur, nearest/bilinear/bicubic/down-up sampling and jitter(pixel shift). Randomly shuffling the degradation order and sampling intensities is crucial because it vastly enlarges the degradation space, making SR models more robust to real-world combinations where blur, downsampling, and noise appear in varied sequences and strengths.</a:t>
            </a:r>
          </a:p>
        </p:txBody>
      </p:sp>
      <p:sp>
        <p:nvSpPr>
          <p:cNvPr id="31" name="TextBox 31"/>
          <p:cNvSpPr txBox="1"/>
          <p:nvPr/>
        </p:nvSpPr>
        <p:spPr>
          <a:xfrm>
            <a:off x="2446051" y="5452954"/>
            <a:ext cx="134704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Ground Truth</a:t>
            </a:r>
          </a:p>
        </p:txBody>
      </p:sp>
      <p:sp>
        <p:nvSpPr>
          <p:cNvPr id="32" name="TextBox 32"/>
          <p:cNvSpPr txBox="1"/>
          <p:nvPr/>
        </p:nvSpPr>
        <p:spPr>
          <a:xfrm>
            <a:off x="6840852" y="5452954"/>
            <a:ext cx="17283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Low Degradation</a:t>
            </a:r>
          </a:p>
        </p:txBody>
      </p:sp>
      <p:sp>
        <p:nvSpPr>
          <p:cNvPr id="33" name="TextBox 33"/>
          <p:cNvSpPr txBox="1"/>
          <p:nvPr/>
        </p:nvSpPr>
        <p:spPr>
          <a:xfrm>
            <a:off x="10622814" y="5466526"/>
            <a:ext cx="2122140"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medium Degradation</a:t>
            </a:r>
          </a:p>
        </p:txBody>
      </p:sp>
      <p:sp>
        <p:nvSpPr>
          <p:cNvPr id="34" name="TextBox 34"/>
          <p:cNvSpPr txBox="1"/>
          <p:nvPr/>
        </p:nvSpPr>
        <p:spPr>
          <a:xfrm>
            <a:off x="14798576" y="5452954"/>
            <a:ext cx="1779240"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High Degradation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8640" t="-16366" b="-12274"/>
            </a:stretch>
          </a:blipFill>
        </p:spPr>
      </p:sp>
      <p:sp>
        <p:nvSpPr>
          <p:cNvPr id="3" name="TextBox 3"/>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4" name="TextBox 4"/>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5" name="TextBox 5"/>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6" name="TextBox 6"/>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7" name="TextBox 7"/>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8" name="TextBox 8"/>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9" name="TextBox 9"/>
          <p:cNvSpPr txBox="1"/>
          <p:nvPr/>
        </p:nvSpPr>
        <p:spPr>
          <a:xfrm>
            <a:off x="11911747" y="9484033"/>
            <a:ext cx="2304784"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Blind Eval Arch.</a:t>
            </a:r>
          </a:p>
        </p:txBody>
      </p:sp>
      <p:sp>
        <p:nvSpPr>
          <p:cNvPr id="10" name="TextBox 10"/>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1" name="TextBox 11"/>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2" name="Group 12"/>
          <p:cNvGrpSpPr/>
          <p:nvPr/>
        </p:nvGrpSpPr>
        <p:grpSpPr>
          <a:xfrm>
            <a:off x="960905" y="9873896"/>
            <a:ext cx="16363458" cy="391093"/>
            <a:chOff x="0" y="0"/>
            <a:chExt cx="21817945" cy="521457"/>
          </a:xfrm>
        </p:grpSpPr>
        <p:sp>
          <p:nvSpPr>
            <p:cNvPr id="13" name="AutoShape 13"/>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4" name="Freeform 14"/>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4"/>
              <a:stretch>
                <a:fillRect/>
              </a:stretch>
            </a:blipFill>
          </p:spPr>
        </p:sp>
        <p:sp>
          <p:nvSpPr>
            <p:cNvPr id="15" name="Freeform 15"/>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5"/>
              <a:stretch>
                <a:fillRect/>
              </a:stretch>
            </a:blipFill>
          </p:spPr>
        </p:sp>
        <p:sp>
          <p:nvSpPr>
            <p:cNvPr id="16" name="Freeform 16"/>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6"/>
              <a:stretch>
                <a:fillRect/>
              </a:stretch>
            </a:blipFill>
          </p:spPr>
        </p:sp>
        <p:sp>
          <p:nvSpPr>
            <p:cNvPr id="17" name="Freeform 17"/>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7"/>
              <a:stretch>
                <a:fillRect/>
              </a:stretch>
            </a:blipFill>
          </p:spPr>
        </p:sp>
        <p:sp>
          <p:nvSpPr>
            <p:cNvPr id="18" name="Freeform 18"/>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8"/>
              <a:stretch>
                <a:fillRect/>
              </a:stretch>
            </a:blipFill>
          </p:spPr>
        </p:sp>
        <p:sp>
          <p:nvSpPr>
            <p:cNvPr id="19" name="Freeform 19"/>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9"/>
              <a:stretch>
                <a:fillRect/>
              </a:stretch>
            </a:blipFill>
          </p:spPr>
        </p:sp>
        <p:sp>
          <p:nvSpPr>
            <p:cNvPr id="20" name="Freeform 20"/>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0"/>
              <a:stretch>
                <a:fillRect/>
              </a:stretch>
            </a:blipFill>
          </p:spPr>
        </p:sp>
        <p:sp>
          <p:nvSpPr>
            <p:cNvPr id="21" name="Freeform 21"/>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1"/>
              <a:stretch>
                <a:fillRect/>
              </a:stretch>
            </a:blipFill>
          </p:spPr>
        </p:sp>
        <p:sp>
          <p:nvSpPr>
            <p:cNvPr id="22" name="Freeform 22"/>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2"/>
              <a:stretch>
                <a:fillRect/>
              </a:stretch>
            </a:blipFill>
          </p:spPr>
        </p:sp>
      </p:grpSp>
      <p:sp>
        <p:nvSpPr>
          <p:cNvPr id="23" name="Freeform 23"/>
          <p:cNvSpPr/>
          <p:nvPr/>
        </p:nvSpPr>
        <p:spPr>
          <a:xfrm>
            <a:off x="3608384" y="1341102"/>
            <a:ext cx="11316675" cy="3802398"/>
          </a:xfrm>
          <a:custGeom>
            <a:avLst/>
            <a:gdLst/>
            <a:ahLst/>
            <a:cxnLst/>
            <a:rect l="l" t="t" r="r" b="b"/>
            <a:pathLst>
              <a:path w="11316675" h="3802398">
                <a:moveTo>
                  <a:pt x="0" y="0"/>
                </a:moveTo>
                <a:lnTo>
                  <a:pt x="11316675" y="0"/>
                </a:lnTo>
                <a:lnTo>
                  <a:pt x="11316675" y="3802398"/>
                </a:lnTo>
                <a:lnTo>
                  <a:pt x="0" y="3802398"/>
                </a:lnTo>
                <a:lnTo>
                  <a:pt x="0" y="0"/>
                </a:lnTo>
                <a:close/>
              </a:path>
            </a:pathLst>
          </a:custGeom>
          <a:blipFill>
            <a:blip r:embed="rId13"/>
            <a:stretch>
              <a:fillRect b="-9003"/>
            </a:stretch>
          </a:blipFill>
        </p:spPr>
      </p:sp>
      <p:sp>
        <p:nvSpPr>
          <p:cNvPr id="24" name="Freeform 24"/>
          <p:cNvSpPr/>
          <p:nvPr/>
        </p:nvSpPr>
        <p:spPr>
          <a:xfrm>
            <a:off x="5207447" y="5479910"/>
            <a:ext cx="8118549" cy="3933278"/>
          </a:xfrm>
          <a:custGeom>
            <a:avLst/>
            <a:gdLst/>
            <a:ahLst/>
            <a:cxnLst/>
            <a:rect l="l" t="t" r="r" b="b"/>
            <a:pathLst>
              <a:path w="8118549" h="3933278">
                <a:moveTo>
                  <a:pt x="0" y="0"/>
                </a:moveTo>
                <a:lnTo>
                  <a:pt x="8118549" y="0"/>
                </a:lnTo>
                <a:lnTo>
                  <a:pt x="8118549" y="3933279"/>
                </a:lnTo>
                <a:lnTo>
                  <a:pt x="0" y="3933279"/>
                </a:lnTo>
                <a:lnTo>
                  <a:pt x="0" y="0"/>
                </a:lnTo>
                <a:close/>
              </a:path>
            </a:pathLst>
          </a:custGeom>
          <a:blipFill>
            <a:blip r:embed="rId14"/>
            <a:stretch>
              <a:fillRect/>
            </a:stretch>
          </a:blipFill>
        </p:spPr>
      </p:sp>
      <p:sp>
        <p:nvSpPr>
          <p:cNvPr id="25" name="TextBox 25"/>
          <p:cNvSpPr txBox="1"/>
          <p:nvPr/>
        </p:nvSpPr>
        <p:spPr>
          <a:xfrm>
            <a:off x="5494539" y="197739"/>
            <a:ext cx="7544365"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Blind Evaluation Architecture</a:t>
            </a:r>
          </a:p>
        </p:txBody>
      </p:sp>
      <p:sp>
        <p:nvSpPr>
          <p:cNvPr id="26" name="TextBox 26"/>
          <p:cNvSpPr txBox="1"/>
          <p:nvPr/>
        </p:nvSpPr>
        <p:spPr>
          <a:xfrm>
            <a:off x="1019175" y="5012899"/>
            <a:ext cx="12019729" cy="33680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nton"/>
                <a:ea typeface="Anton"/>
                <a:cs typeface="Anton"/>
                <a:sym typeface="Anton"/>
              </a:rPr>
              <a:t>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28640" t="-16366" b="-12274"/>
            </a:stretch>
          </a:blipFill>
        </p:spPr>
      </p:sp>
      <p:sp>
        <p:nvSpPr>
          <p:cNvPr id="3" name="TextBox 3"/>
          <p:cNvSpPr txBox="1"/>
          <p:nvPr/>
        </p:nvSpPr>
        <p:spPr>
          <a:xfrm>
            <a:off x="1019175" y="942975"/>
            <a:ext cx="14241485" cy="168821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Scalablity</a:t>
            </a:r>
          </a:p>
          <a:p>
            <a:pPr algn="l">
              <a:lnSpc>
                <a:spcPts val="6761"/>
              </a:lnSpc>
            </a:pPr>
            <a:endParaRPr lang="en-US" sz="4899">
              <a:solidFill>
                <a:srgbClr val="FFFFFF"/>
              </a:solidFill>
              <a:latin typeface="Anton"/>
              <a:ea typeface="Anton"/>
              <a:cs typeface="Anton"/>
              <a:sym typeface="Anton"/>
            </a:endParaRPr>
          </a:p>
        </p:txBody>
      </p:sp>
      <p:sp>
        <p:nvSpPr>
          <p:cNvPr id="4" name="TextBox 4"/>
          <p:cNvSpPr txBox="1"/>
          <p:nvPr/>
        </p:nvSpPr>
        <p:spPr>
          <a:xfrm>
            <a:off x="1028700" y="2220717"/>
            <a:ext cx="16240125" cy="6858000"/>
          </a:xfrm>
          <a:prstGeom prst="rect">
            <a:avLst/>
          </a:prstGeom>
        </p:spPr>
        <p:txBody>
          <a:bodyPr lIns="0" tIns="0" rIns="0" bIns="0" rtlCol="0" anchor="t">
            <a:spAutoFit/>
          </a:bodyPr>
          <a:lstStyle/>
          <a:p>
            <a:pPr algn="l">
              <a:lnSpc>
                <a:spcPts val="3449"/>
              </a:lnSpc>
            </a:pPr>
            <a:r>
              <a:rPr lang="en-US" sz="2499">
                <a:solidFill>
                  <a:srgbClr val="D9D9D9"/>
                </a:solidFill>
                <a:latin typeface="Arimo"/>
                <a:ea typeface="Arimo"/>
                <a:cs typeface="Arimo"/>
                <a:sym typeface="Arimo"/>
              </a:rPr>
              <a:t>Scalability</a:t>
            </a:r>
          </a:p>
          <a:p>
            <a:pPr marL="539749" lvl="1" indent="-269875" algn="l">
              <a:lnSpc>
                <a:spcPts val="3449"/>
              </a:lnSpc>
              <a:buFont typeface="Arial"/>
              <a:buChar char="•"/>
            </a:pPr>
            <a:r>
              <a:rPr lang="en-US" sz="2499">
                <a:solidFill>
                  <a:srgbClr val="D9D9D9"/>
                </a:solidFill>
                <a:latin typeface="Arimo"/>
                <a:ea typeface="Arimo"/>
                <a:cs typeface="Arimo"/>
                <a:sym typeface="Arimo"/>
              </a:rPr>
              <a:t>Compute: Dual-image SR is lighter than multi-frame SR; can be pruned/quantized for cloud, edge, or on-orbit use.</a:t>
            </a:r>
          </a:p>
          <a:p>
            <a:pPr marL="539749" lvl="1" indent="-269875" algn="l">
              <a:lnSpc>
                <a:spcPts val="3449"/>
              </a:lnSpc>
              <a:buFont typeface="Arial"/>
              <a:buChar char="•"/>
            </a:pPr>
            <a:r>
              <a:rPr lang="en-US" sz="2499">
                <a:solidFill>
                  <a:srgbClr val="D9D9D9"/>
                </a:solidFill>
                <a:latin typeface="Arimo"/>
                <a:ea typeface="Arimo"/>
                <a:cs typeface="Arimo"/>
                <a:sym typeface="Arimo"/>
              </a:rPr>
              <a:t>Data/ops: Works with just two shifted LR images; runs fleet-wide with blind IQA for automated QA at scale.</a:t>
            </a:r>
          </a:p>
          <a:p>
            <a:pPr marL="539749" lvl="1" indent="-269875" algn="l">
              <a:lnSpc>
                <a:spcPts val="3449"/>
              </a:lnSpc>
              <a:buFont typeface="Arial"/>
              <a:buChar char="•"/>
            </a:pPr>
            <a:r>
              <a:rPr lang="en-US" sz="2499">
                <a:solidFill>
                  <a:srgbClr val="D9D9D9"/>
                </a:solidFill>
                <a:latin typeface="Arimo"/>
                <a:ea typeface="Arimo"/>
                <a:cs typeface="Arimo"/>
                <a:sym typeface="Arimo"/>
              </a:rPr>
              <a:t>Economics: Upscale LR on demand to cut HR tasking, storage, and bandwidth.</a:t>
            </a:r>
          </a:p>
          <a:p>
            <a:pPr algn="l">
              <a:lnSpc>
                <a:spcPts val="3449"/>
              </a:lnSpc>
            </a:pPr>
            <a:r>
              <a:rPr lang="en-US" sz="2499">
                <a:solidFill>
                  <a:srgbClr val="D9D9D9"/>
                </a:solidFill>
                <a:latin typeface="Arimo"/>
                <a:ea typeface="Arimo"/>
                <a:cs typeface="Arimo"/>
                <a:sym typeface="Arimo"/>
              </a:rPr>
              <a:t>Future directions</a:t>
            </a:r>
          </a:p>
          <a:p>
            <a:pPr marL="539749" lvl="1" indent="-269875" algn="l">
              <a:lnSpc>
                <a:spcPts val="3449"/>
              </a:lnSpc>
              <a:buFont typeface="Arial"/>
              <a:buChar char="•"/>
            </a:pPr>
            <a:r>
              <a:rPr lang="en-US" sz="2499">
                <a:solidFill>
                  <a:srgbClr val="D9D9D9"/>
                </a:solidFill>
                <a:latin typeface="Arimo"/>
                <a:ea typeface="Arimo"/>
                <a:cs typeface="Arimo"/>
                <a:sym typeface="Arimo"/>
              </a:rPr>
              <a:t>Policy-driven HR vs SR acquisition.</a:t>
            </a:r>
          </a:p>
          <a:p>
            <a:pPr marL="539749" lvl="1" indent="-269875" algn="l">
              <a:lnSpc>
                <a:spcPts val="3449"/>
              </a:lnSpc>
              <a:buFont typeface="Arial"/>
              <a:buChar char="•"/>
            </a:pPr>
            <a:r>
              <a:rPr lang="en-US" sz="2499">
                <a:solidFill>
                  <a:srgbClr val="D9D9D9"/>
                </a:solidFill>
                <a:latin typeface="Arimo"/>
                <a:ea typeface="Arimo"/>
                <a:cs typeface="Arimo"/>
                <a:sym typeface="Arimo"/>
              </a:rPr>
              <a:t>Lightweight edge/on-orbit SR.</a:t>
            </a:r>
          </a:p>
          <a:p>
            <a:pPr marL="539749" lvl="1" indent="-269875" algn="l">
              <a:lnSpc>
                <a:spcPts val="3449"/>
              </a:lnSpc>
              <a:buFont typeface="Arial"/>
              <a:buChar char="•"/>
            </a:pPr>
            <a:r>
              <a:rPr lang="en-US" sz="2499">
                <a:solidFill>
                  <a:srgbClr val="D9D9D9"/>
                </a:solidFill>
                <a:latin typeface="Arimo"/>
                <a:ea typeface="Arimo"/>
                <a:cs typeface="Arimo"/>
                <a:sym typeface="Arimo"/>
              </a:rPr>
              <a:t>Stronger blind IQA (attention/unsupervised) for robust automation.</a:t>
            </a:r>
          </a:p>
          <a:p>
            <a:pPr algn="l">
              <a:lnSpc>
                <a:spcPts val="3449"/>
              </a:lnSpc>
            </a:pPr>
            <a:r>
              <a:rPr lang="en-US" sz="2499">
                <a:solidFill>
                  <a:srgbClr val="D9D9D9"/>
                </a:solidFill>
                <a:latin typeface="Arimo"/>
                <a:ea typeface="Arimo"/>
                <a:cs typeface="Arimo"/>
                <a:sym typeface="Arimo"/>
              </a:rPr>
              <a:t>Use cases</a:t>
            </a:r>
          </a:p>
          <a:p>
            <a:pPr marL="539749" lvl="1" indent="-269875" algn="l">
              <a:lnSpc>
                <a:spcPts val="3449"/>
              </a:lnSpc>
              <a:buFont typeface="Arial"/>
              <a:buChar char="•"/>
            </a:pPr>
            <a:r>
              <a:rPr lang="en-US" sz="2499">
                <a:solidFill>
                  <a:srgbClr val="D9D9D9"/>
                </a:solidFill>
                <a:latin typeface="Arimo"/>
                <a:ea typeface="Arimo"/>
                <a:cs typeface="Arimo"/>
                <a:sym typeface="Arimo"/>
              </a:rPr>
              <a:t>Urban mapping, change detection.</a:t>
            </a:r>
          </a:p>
          <a:p>
            <a:pPr marL="539749" lvl="1" indent="-269875" algn="l">
              <a:lnSpc>
                <a:spcPts val="3449"/>
              </a:lnSpc>
              <a:buFont typeface="Arial"/>
              <a:buChar char="•"/>
            </a:pPr>
            <a:r>
              <a:rPr lang="en-US" sz="2499">
                <a:solidFill>
                  <a:srgbClr val="D9D9D9"/>
                </a:solidFill>
                <a:latin typeface="Arimo"/>
                <a:ea typeface="Arimo"/>
                <a:cs typeface="Arimo"/>
                <a:sym typeface="Arimo"/>
              </a:rPr>
              <a:t>Agriculture (boundaries, stress).</a:t>
            </a:r>
          </a:p>
          <a:p>
            <a:pPr marL="539749" lvl="1" indent="-269875" algn="l">
              <a:lnSpc>
                <a:spcPts val="3449"/>
              </a:lnSpc>
              <a:buFont typeface="Arial"/>
              <a:buChar char="•"/>
            </a:pPr>
            <a:r>
              <a:rPr lang="en-US" sz="2499">
                <a:solidFill>
                  <a:srgbClr val="D9D9D9"/>
                </a:solidFill>
                <a:latin typeface="Arimo"/>
                <a:ea typeface="Arimo"/>
                <a:cs typeface="Arimo"/>
                <a:sym typeface="Arimo"/>
              </a:rPr>
              <a:t>Disaster response, environment.</a:t>
            </a:r>
          </a:p>
          <a:p>
            <a:pPr marL="539749" lvl="1" indent="-269875" algn="l">
              <a:lnSpc>
                <a:spcPts val="3449"/>
              </a:lnSpc>
              <a:buFont typeface="Arial"/>
              <a:buChar char="•"/>
            </a:pPr>
            <a:r>
              <a:rPr lang="en-US" sz="2499">
                <a:solidFill>
                  <a:srgbClr val="D9D9D9"/>
                </a:solidFill>
                <a:latin typeface="Arimo"/>
                <a:ea typeface="Arimo"/>
                <a:cs typeface="Arimo"/>
                <a:sym typeface="Arimo"/>
              </a:rPr>
              <a:t>Security/situational awareness.</a:t>
            </a:r>
          </a:p>
          <a:p>
            <a:pPr marL="539749" lvl="1" indent="-269875" algn="l">
              <a:lnSpc>
                <a:spcPts val="3449"/>
              </a:lnSpc>
              <a:buFont typeface="Arial"/>
              <a:buChar char="•"/>
            </a:pPr>
            <a:r>
              <a:rPr lang="en-US" sz="2499">
                <a:solidFill>
                  <a:srgbClr val="D9D9D9"/>
                </a:solidFill>
                <a:latin typeface="Arimo"/>
                <a:ea typeface="Arimo"/>
                <a:cs typeface="Arimo"/>
                <a:sym typeface="Arimo"/>
              </a:rPr>
              <a:t>Cost-effective archives: store LR, upscale when needed.</a:t>
            </a:r>
          </a:p>
          <a:p>
            <a:pPr algn="l">
              <a:lnSpc>
                <a:spcPts val="3449"/>
              </a:lnSpc>
            </a:pPr>
            <a:endParaRPr lang="en-US" sz="2499">
              <a:solidFill>
                <a:srgbClr val="D9D9D9"/>
              </a:solidFill>
              <a:latin typeface="Arimo"/>
              <a:ea typeface="Arimo"/>
              <a:cs typeface="Arimo"/>
              <a:sym typeface="Arimo"/>
            </a:endParaRPr>
          </a:p>
        </p:txBody>
      </p:sp>
      <p:sp>
        <p:nvSpPr>
          <p:cNvPr id="5" name="TextBox 5"/>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6" name="TextBox 6"/>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7" name="TextBox 7"/>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8" name="TextBox 8"/>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9" name="TextBox 9"/>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10" name="TextBox 10"/>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11" name="TextBox 11"/>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2" name="TextBox 12"/>
          <p:cNvSpPr txBox="1"/>
          <p:nvPr/>
        </p:nvSpPr>
        <p:spPr>
          <a:xfrm>
            <a:off x="16363355" y="9515259"/>
            <a:ext cx="1772841"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Scalablity</a:t>
            </a:r>
          </a:p>
        </p:txBody>
      </p:sp>
      <p:sp>
        <p:nvSpPr>
          <p:cNvPr id="13" name="TextBox 13"/>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4" name="Group 14"/>
          <p:cNvGrpSpPr/>
          <p:nvPr/>
        </p:nvGrpSpPr>
        <p:grpSpPr>
          <a:xfrm>
            <a:off x="960905" y="9873896"/>
            <a:ext cx="16363458" cy="391093"/>
            <a:chOff x="0" y="0"/>
            <a:chExt cx="21817945" cy="521457"/>
          </a:xfrm>
        </p:grpSpPr>
        <p:sp>
          <p:nvSpPr>
            <p:cNvPr id="15" name="AutoShape 15"/>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6" name="Freeform 16"/>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4"/>
              <a:stretch>
                <a:fillRect/>
              </a:stretch>
            </a:blipFill>
          </p:spPr>
        </p:sp>
        <p:sp>
          <p:nvSpPr>
            <p:cNvPr id="17" name="Freeform 17"/>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5"/>
              <a:stretch>
                <a:fillRect/>
              </a:stretch>
            </a:blipFill>
          </p:spPr>
        </p:sp>
        <p:sp>
          <p:nvSpPr>
            <p:cNvPr id="18" name="Freeform 18"/>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6"/>
              <a:stretch>
                <a:fillRect/>
              </a:stretch>
            </a:blipFill>
          </p:spPr>
        </p:sp>
        <p:sp>
          <p:nvSpPr>
            <p:cNvPr id="19" name="Freeform 19"/>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7"/>
              <a:stretch>
                <a:fillRect/>
              </a:stretch>
            </a:blipFill>
          </p:spPr>
        </p:sp>
        <p:sp>
          <p:nvSpPr>
            <p:cNvPr id="20" name="Freeform 20"/>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8"/>
              <a:stretch>
                <a:fillRect/>
              </a:stretch>
            </a:blipFill>
          </p:spPr>
        </p:sp>
        <p:sp>
          <p:nvSpPr>
            <p:cNvPr id="21" name="Freeform 21"/>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9"/>
              <a:stretch>
                <a:fillRect/>
              </a:stretch>
            </a:blipFill>
          </p:spPr>
        </p:sp>
        <p:sp>
          <p:nvSpPr>
            <p:cNvPr id="22" name="Freeform 22"/>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0"/>
              <a:stretch>
                <a:fillRect/>
              </a:stretch>
            </a:blipFill>
          </p:spPr>
        </p:sp>
        <p:sp>
          <p:nvSpPr>
            <p:cNvPr id="23" name="Freeform 23"/>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1"/>
              <a:stretch>
                <a:fillRect/>
              </a:stretch>
            </a:blipFill>
          </p:spPr>
        </p:sp>
        <p:sp>
          <p:nvSpPr>
            <p:cNvPr id="24" name="Freeform 24"/>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2"/>
              <a:stretch>
                <a:fillRect/>
              </a:stretch>
            </a:blipFill>
          </p:spPr>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18288016" cy="10287002"/>
            <a:chOff x="0" y="0"/>
            <a:chExt cx="24384021" cy="13716003"/>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3"/>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9151" r="-39522" b="-58674"/>
            </a:stretch>
          </a:blipFill>
        </p:spPr>
      </p:sp>
      <p:grpSp>
        <p:nvGrpSpPr>
          <p:cNvPr id="3" name="Group 3"/>
          <p:cNvGrpSpPr/>
          <p:nvPr/>
        </p:nvGrpSpPr>
        <p:grpSpPr>
          <a:xfrm>
            <a:off x="1028700" y="1028700"/>
            <a:ext cx="3741240" cy="1557716"/>
            <a:chOff x="0" y="0"/>
            <a:chExt cx="4988320" cy="2076955"/>
          </a:xfrm>
        </p:grpSpPr>
        <p:sp>
          <p:nvSpPr>
            <p:cNvPr id="4" name="Freeform 4"/>
            <p:cNvSpPr/>
            <p:nvPr/>
          </p:nvSpPr>
          <p:spPr>
            <a:xfrm>
              <a:off x="0" y="0"/>
              <a:ext cx="3798641" cy="2076955"/>
            </a:xfrm>
            <a:custGeom>
              <a:avLst/>
              <a:gdLst/>
              <a:ahLst/>
              <a:cxnLst/>
              <a:rect l="l" t="t" r="r" b="b"/>
              <a:pathLst>
                <a:path w="3798641" h="2076955">
                  <a:moveTo>
                    <a:pt x="0" y="0"/>
                  </a:moveTo>
                  <a:lnTo>
                    <a:pt x="3798641" y="0"/>
                  </a:lnTo>
                  <a:lnTo>
                    <a:pt x="3798641" y="2076955"/>
                  </a:lnTo>
                  <a:lnTo>
                    <a:pt x="0" y="2076955"/>
                  </a:lnTo>
                  <a:lnTo>
                    <a:pt x="0" y="0"/>
                  </a:lnTo>
                  <a:close/>
                </a:path>
              </a:pathLst>
            </a:custGeom>
            <a:blipFill>
              <a:blip r:embed="rId4"/>
              <a:stretch>
                <a:fillRect/>
              </a:stretch>
            </a:blipFill>
          </p:spPr>
        </p:sp>
        <p:sp>
          <p:nvSpPr>
            <p:cNvPr id="5" name="Freeform 5"/>
            <p:cNvSpPr/>
            <p:nvPr/>
          </p:nvSpPr>
          <p:spPr>
            <a:xfrm>
              <a:off x="3556160" y="174711"/>
              <a:ext cx="1432161" cy="1727533"/>
            </a:xfrm>
            <a:custGeom>
              <a:avLst/>
              <a:gdLst/>
              <a:ahLst/>
              <a:cxnLst/>
              <a:rect l="l" t="t" r="r" b="b"/>
              <a:pathLst>
                <a:path w="1432161" h="1727533">
                  <a:moveTo>
                    <a:pt x="0" y="0"/>
                  </a:moveTo>
                  <a:lnTo>
                    <a:pt x="1432160" y="0"/>
                  </a:lnTo>
                  <a:lnTo>
                    <a:pt x="1432160" y="1727533"/>
                  </a:lnTo>
                  <a:lnTo>
                    <a:pt x="0" y="1727533"/>
                  </a:lnTo>
                  <a:lnTo>
                    <a:pt x="0" y="0"/>
                  </a:lnTo>
                  <a:close/>
                </a:path>
              </a:pathLst>
            </a:custGeom>
            <a:blipFill>
              <a:blip r:embed="rId5"/>
              <a:stretch>
                <a:fillRect r="-12816"/>
              </a:stretch>
            </a:blipFill>
          </p:spPr>
        </p:sp>
      </p:grpSp>
      <p:sp>
        <p:nvSpPr>
          <p:cNvPr id="6" name="Freeform 6"/>
          <p:cNvSpPr/>
          <p:nvPr/>
        </p:nvSpPr>
        <p:spPr>
          <a:xfrm>
            <a:off x="6445328" y="2822788"/>
            <a:ext cx="5778345" cy="5784424"/>
          </a:xfrm>
          <a:custGeom>
            <a:avLst/>
            <a:gdLst/>
            <a:ahLst/>
            <a:cxnLst/>
            <a:rect l="l" t="t" r="r" b="b"/>
            <a:pathLst>
              <a:path w="5778345" h="5784424">
                <a:moveTo>
                  <a:pt x="0" y="0"/>
                </a:moveTo>
                <a:lnTo>
                  <a:pt x="5778344" y="0"/>
                </a:lnTo>
                <a:lnTo>
                  <a:pt x="5778344" y="5784424"/>
                </a:lnTo>
                <a:lnTo>
                  <a:pt x="0" y="5784424"/>
                </a:lnTo>
                <a:lnTo>
                  <a:pt x="0" y="0"/>
                </a:lnTo>
                <a:close/>
              </a:path>
            </a:pathLst>
          </a:custGeom>
          <a:blipFill>
            <a:blip r:embed="rId6"/>
            <a:stretch>
              <a:fillRect l="-68285" t="-8770" r="-67942" b="-9052"/>
            </a:stretch>
          </a:blipFill>
        </p:spPr>
      </p:sp>
      <p:sp>
        <p:nvSpPr>
          <p:cNvPr id="7" name="Freeform 7"/>
          <p:cNvSpPr/>
          <p:nvPr/>
        </p:nvSpPr>
        <p:spPr>
          <a:xfrm>
            <a:off x="3018179" y="3111780"/>
            <a:ext cx="3427149" cy="2603220"/>
          </a:xfrm>
          <a:custGeom>
            <a:avLst/>
            <a:gdLst/>
            <a:ahLst/>
            <a:cxnLst/>
            <a:rect l="l" t="t" r="r" b="b"/>
            <a:pathLst>
              <a:path w="3427149" h="2603220">
                <a:moveTo>
                  <a:pt x="0" y="0"/>
                </a:moveTo>
                <a:lnTo>
                  <a:pt x="3427149" y="0"/>
                </a:lnTo>
                <a:lnTo>
                  <a:pt x="3427149" y="2603220"/>
                </a:lnTo>
                <a:lnTo>
                  <a:pt x="0" y="2603220"/>
                </a:lnTo>
                <a:lnTo>
                  <a:pt x="0" y="0"/>
                </a:lnTo>
                <a:close/>
              </a:path>
            </a:pathLst>
          </a:custGeom>
          <a:blipFill>
            <a:blip r:embed="rId7"/>
            <a:stretch>
              <a:fillRect r="-12086" b="-14681"/>
            </a:stretch>
          </a:blipFill>
        </p:spPr>
      </p:sp>
      <p:sp>
        <p:nvSpPr>
          <p:cNvPr id="8" name="Freeform 8"/>
          <p:cNvSpPr/>
          <p:nvPr/>
        </p:nvSpPr>
        <p:spPr>
          <a:xfrm rot="-1275210">
            <a:off x="3929800" y="7022865"/>
            <a:ext cx="2219634" cy="2049003"/>
          </a:xfrm>
          <a:custGeom>
            <a:avLst/>
            <a:gdLst/>
            <a:ahLst/>
            <a:cxnLst/>
            <a:rect l="l" t="t" r="r" b="b"/>
            <a:pathLst>
              <a:path w="2219634" h="2049003">
                <a:moveTo>
                  <a:pt x="0" y="0"/>
                </a:moveTo>
                <a:lnTo>
                  <a:pt x="2219634" y="0"/>
                </a:lnTo>
                <a:lnTo>
                  <a:pt x="2219634" y="2049003"/>
                </a:lnTo>
                <a:lnTo>
                  <a:pt x="0" y="2049003"/>
                </a:lnTo>
                <a:lnTo>
                  <a:pt x="0" y="0"/>
                </a:lnTo>
                <a:close/>
              </a:path>
            </a:pathLst>
          </a:custGeom>
          <a:blipFill>
            <a:blip r:embed="rId8"/>
            <a:stretch>
              <a:fillRect l="-104690" r="-101741"/>
            </a:stretch>
          </a:blipFill>
        </p:spPr>
      </p:sp>
      <p:sp>
        <p:nvSpPr>
          <p:cNvPr id="9" name="Freeform 9"/>
          <p:cNvSpPr/>
          <p:nvPr/>
        </p:nvSpPr>
        <p:spPr>
          <a:xfrm rot="2870791">
            <a:off x="12229561" y="2308824"/>
            <a:ext cx="2055095" cy="2673015"/>
          </a:xfrm>
          <a:custGeom>
            <a:avLst/>
            <a:gdLst/>
            <a:ahLst/>
            <a:cxnLst/>
            <a:rect l="l" t="t" r="r" b="b"/>
            <a:pathLst>
              <a:path w="2055095" h="2673015">
                <a:moveTo>
                  <a:pt x="0" y="0"/>
                </a:moveTo>
                <a:lnTo>
                  <a:pt x="2055095" y="0"/>
                </a:lnTo>
                <a:lnTo>
                  <a:pt x="2055095" y="2673015"/>
                </a:lnTo>
                <a:lnTo>
                  <a:pt x="0" y="2673015"/>
                </a:lnTo>
                <a:lnTo>
                  <a:pt x="0" y="0"/>
                </a:lnTo>
                <a:close/>
              </a:path>
            </a:pathLst>
          </a:custGeom>
          <a:blipFill>
            <a:blip r:embed="rId9"/>
            <a:stretch>
              <a:fillRect l="-31502" t="-11799" r="-25388" b="-8822"/>
            </a:stretch>
          </a:blipFill>
        </p:spPr>
      </p:sp>
      <p:sp>
        <p:nvSpPr>
          <p:cNvPr id="10" name="Freeform 10"/>
          <p:cNvSpPr/>
          <p:nvPr/>
        </p:nvSpPr>
        <p:spPr>
          <a:xfrm>
            <a:off x="11379112" y="6068779"/>
            <a:ext cx="2524543" cy="3157090"/>
          </a:xfrm>
          <a:custGeom>
            <a:avLst/>
            <a:gdLst/>
            <a:ahLst/>
            <a:cxnLst/>
            <a:rect l="l" t="t" r="r" b="b"/>
            <a:pathLst>
              <a:path w="2524543" h="3157090">
                <a:moveTo>
                  <a:pt x="0" y="0"/>
                </a:moveTo>
                <a:lnTo>
                  <a:pt x="2524543" y="0"/>
                </a:lnTo>
                <a:lnTo>
                  <a:pt x="2524543" y="3157090"/>
                </a:lnTo>
                <a:lnTo>
                  <a:pt x="0" y="3157090"/>
                </a:lnTo>
                <a:lnTo>
                  <a:pt x="0" y="0"/>
                </a:lnTo>
                <a:close/>
              </a:path>
            </a:pathLst>
          </a:custGeom>
          <a:blipFill>
            <a:blip r:embed="rId10"/>
            <a:stretch>
              <a:fillRect/>
            </a:stretch>
          </a:blipFill>
        </p:spPr>
      </p:sp>
      <p:sp>
        <p:nvSpPr>
          <p:cNvPr id="11" name="TextBox 11"/>
          <p:cNvSpPr txBox="1"/>
          <p:nvPr/>
        </p:nvSpPr>
        <p:spPr>
          <a:xfrm>
            <a:off x="4131429" y="3635806"/>
            <a:ext cx="3261735"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Saksham Gupta</a:t>
            </a:r>
          </a:p>
        </p:txBody>
      </p:sp>
      <p:sp>
        <p:nvSpPr>
          <p:cNvPr id="12" name="TextBox 12"/>
          <p:cNvSpPr txBox="1"/>
          <p:nvPr/>
        </p:nvSpPr>
        <p:spPr>
          <a:xfrm>
            <a:off x="11626241" y="4602480"/>
            <a:ext cx="3261735"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Yashvi Mehta</a:t>
            </a:r>
          </a:p>
        </p:txBody>
      </p:sp>
      <p:sp>
        <p:nvSpPr>
          <p:cNvPr id="13" name="TextBox 13"/>
          <p:cNvSpPr txBox="1"/>
          <p:nvPr/>
        </p:nvSpPr>
        <p:spPr>
          <a:xfrm>
            <a:off x="2695892" y="6660162"/>
            <a:ext cx="4071723"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Govind Akash Sanghani</a:t>
            </a:r>
          </a:p>
        </p:txBody>
      </p:sp>
      <p:sp>
        <p:nvSpPr>
          <p:cNvPr id="14" name="TextBox 14"/>
          <p:cNvSpPr txBox="1"/>
          <p:nvPr/>
        </p:nvSpPr>
        <p:spPr>
          <a:xfrm>
            <a:off x="9590379" y="8369087"/>
            <a:ext cx="4071723" cy="466725"/>
          </a:xfrm>
          <a:prstGeom prst="rect">
            <a:avLst/>
          </a:prstGeom>
        </p:spPr>
        <p:txBody>
          <a:bodyPr lIns="0" tIns="0" rIns="0" bIns="0" rtlCol="0" anchor="t">
            <a:spAutoFit/>
          </a:bodyPr>
          <a:lstStyle/>
          <a:p>
            <a:pPr algn="ctr">
              <a:lnSpc>
                <a:spcPts val="3600"/>
              </a:lnSpc>
            </a:pPr>
            <a:r>
              <a:rPr lang="en-US" sz="3000">
                <a:solidFill>
                  <a:srgbClr val="FFFFFF"/>
                </a:solidFill>
                <a:latin typeface="Anton"/>
                <a:ea typeface="Anton"/>
                <a:cs typeface="Anton"/>
                <a:sym typeface="Anton"/>
              </a:rPr>
              <a:t>Nalin Goel</a:t>
            </a:r>
          </a:p>
        </p:txBody>
      </p:sp>
      <p:sp>
        <p:nvSpPr>
          <p:cNvPr id="15" name="TextBox 15"/>
          <p:cNvSpPr txBox="1"/>
          <p:nvPr/>
        </p:nvSpPr>
        <p:spPr>
          <a:xfrm>
            <a:off x="6095898" y="5164455"/>
            <a:ext cx="6477204" cy="1196340"/>
          </a:xfrm>
          <a:prstGeom prst="rect">
            <a:avLst/>
          </a:prstGeom>
        </p:spPr>
        <p:txBody>
          <a:bodyPr lIns="0" tIns="0" rIns="0" bIns="0" rtlCol="0" anchor="t">
            <a:spAutoFit/>
          </a:bodyPr>
          <a:lstStyle/>
          <a:p>
            <a:pPr algn="l">
              <a:lnSpc>
                <a:spcPts val="9179"/>
              </a:lnSpc>
            </a:pPr>
            <a:r>
              <a:rPr lang="en-US" sz="8499">
                <a:solidFill>
                  <a:srgbClr val="FFFFFF"/>
                </a:solidFill>
                <a:latin typeface="Anton"/>
                <a:ea typeface="Anton"/>
                <a:cs typeface="Anton"/>
                <a:sym typeface="Anton"/>
              </a:rPr>
              <a:t>Mangal Mandli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l="-19151" r="-39522" b="-58674"/>
            </a:stretch>
          </a:blipFill>
        </p:spPr>
      </p:sp>
      <p:sp>
        <p:nvSpPr>
          <p:cNvPr id="3" name="TextBox 3"/>
          <p:cNvSpPr txBox="1"/>
          <p:nvPr/>
        </p:nvSpPr>
        <p:spPr>
          <a:xfrm>
            <a:off x="-58862" y="9450124"/>
            <a:ext cx="2194173"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PS Explainer</a:t>
            </a:r>
          </a:p>
        </p:txBody>
      </p:sp>
      <p:sp>
        <p:nvSpPr>
          <p:cNvPr id="4" name="TextBox 4"/>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5" name="TextBox 5"/>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6" name="TextBox 6"/>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7" name="TextBox 7"/>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8" name="TextBox 8"/>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9" name="TextBox 9"/>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0" name="TextBox 10"/>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1" name="TextBox 11"/>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2" name="Group 12"/>
          <p:cNvGrpSpPr/>
          <p:nvPr/>
        </p:nvGrpSpPr>
        <p:grpSpPr>
          <a:xfrm>
            <a:off x="960905" y="9873896"/>
            <a:ext cx="16363458" cy="391093"/>
            <a:chOff x="0" y="0"/>
            <a:chExt cx="21817945" cy="521457"/>
          </a:xfrm>
        </p:grpSpPr>
        <p:sp>
          <p:nvSpPr>
            <p:cNvPr id="13" name="AutoShape 13"/>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4" name="Freeform 14"/>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4"/>
              <a:stretch>
                <a:fillRect/>
              </a:stretch>
            </a:blipFill>
          </p:spPr>
        </p:sp>
        <p:sp>
          <p:nvSpPr>
            <p:cNvPr id="15" name="Freeform 15"/>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5"/>
              <a:stretch>
                <a:fillRect/>
              </a:stretch>
            </a:blipFill>
          </p:spPr>
        </p:sp>
        <p:sp>
          <p:nvSpPr>
            <p:cNvPr id="16" name="Freeform 16"/>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6"/>
              <a:stretch>
                <a:fillRect/>
              </a:stretch>
            </a:blipFill>
          </p:spPr>
        </p:sp>
        <p:sp>
          <p:nvSpPr>
            <p:cNvPr id="17" name="Freeform 17"/>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7"/>
              <a:stretch>
                <a:fillRect/>
              </a:stretch>
            </a:blipFill>
          </p:spPr>
        </p:sp>
        <p:sp>
          <p:nvSpPr>
            <p:cNvPr id="18" name="Freeform 18"/>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8"/>
              <a:stretch>
                <a:fillRect/>
              </a:stretch>
            </a:blipFill>
          </p:spPr>
        </p:sp>
        <p:sp>
          <p:nvSpPr>
            <p:cNvPr id="19" name="Freeform 19"/>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9"/>
              <a:stretch>
                <a:fillRect/>
              </a:stretch>
            </a:blipFill>
          </p:spPr>
        </p:sp>
        <p:sp>
          <p:nvSpPr>
            <p:cNvPr id="20" name="Freeform 20"/>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0"/>
              <a:stretch>
                <a:fillRect/>
              </a:stretch>
            </a:blipFill>
          </p:spPr>
        </p:sp>
        <p:sp>
          <p:nvSpPr>
            <p:cNvPr id="21" name="Freeform 21"/>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1"/>
              <a:stretch>
                <a:fillRect/>
              </a:stretch>
            </a:blipFill>
          </p:spPr>
        </p:sp>
        <p:sp>
          <p:nvSpPr>
            <p:cNvPr id="22" name="Freeform 22"/>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2"/>
              <a:stretch>
                <a:fillRect/>
              </a:stretch>
            </a:blipFill>
          </p:spPr>
        </p:sp>
      </p:grpSp>
      <p:sp>
        <p:nvSpPr>
          <p:cNvPr id="23" name="TextBox 23"/>
          <p:cNvSpPr txBox="1"/>
          <p:nvPr/>
        </p:nvSpPr>
        <p:spPr>
          <a:xfrm>
            <a:off x="5287062" y="942975"/>
            <a:ext cx="7713875"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What are the actual problems?</a:t>
            </a:r>
          </a:p>
        </p:txBody>
      </p:sp>
      <p:sp>
        <p:nvSpPr>
          <p:cNvPr id="24" name="TextBox 24"/>
          <p:cNvSpPr txBox="1"/>
          <p:nvPr/>
        </p:nvSpPr>
        <p:spPr>
          <a:xfrm>
            <a:off x="1038225" y="7763465"/>
            <a:ext cx="7271974"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How is the Solution helping?</a:t>
            </a:r>
          </a:p>
        </p:txBody>
      </p:sp>
      <p:grpSp>
        <p:nvGrpSpPr>
          <p:cNvPr id="25" name="Group 25"/>
          <p:cNvGrpSpPr/>
          <p:nvPr/>
        </p:nvGrpSpPr>
        <p:grpSpPr>
          <a:xfrm>
            <a:off x="4805102" y="2371563"/>
            <a:ext cx="3238123" cy="4183243"/>
            <a:chOff x="0" y="0"/>
            <a:chExt cx="852839" cy="1101759"/>
          </a:xfrm>
        </p:grpSpPr>
        <p:sp>
          <p:nvSpPr>
            <p:cNvPr id="26" name="Freeform 26"/>
            <p:cNvSpPr/>
            <p:nvPr/>
          </p:nvSpPr>
          <p:spPr>
            <a:xfrm>
              <a:off x="0" y="0"/>
              <a:ext cx="852839" cy="1101759"/>
            </a:xfrm>
            <a:custGeom>
              <a:avLst/>
              <a:gdLst/>
              <a:ahLst/>
              <a:cxnLst/>
              <a:rect l="l" t="t" r="r" b="b"/>
              <a:pathLst>
                <a:path w="852839" h="1101759">
                  <a:moveTo>
                    <a:pt x="66944" y="0"/>
                  </a:moveTo>
                  <a:lnTo>
                    <a:pt x="785895" y="0"/>
                  </a:lnTo>
                  <a:cubicBezTo>
                    <a:pt x="822867" y="0"/>
                    <a:pt x="852839" y="29972"/>
                    <a:pt x="852839" y="66944"/>
                  </a:cubicBezTo>
                  <a:lnTo>
                    <a:pt x="852839" y="1034815"/>
                  </a:lnTo>
                  <a:cubicBezTo>
                    <a:pt x="852839" y="1052570"/>
                    <a:pt x="845786" y="1069597"/>
                    <a:pt x="833232" y="1082152"/>
                  </a:cubicBezTo>
                  <a:cubicBezTo>
                    <a:pt x="820677" y="1094706"/>
                    <a:pt x="803649" y="1101759"/>
                    <a:pt x="785895" y="1101759"/>
                  </a:cubicBezTo>
                  <a:lnTo>
                    <a:pt x="66944" y="1101759"/>
                  </a:lnTo>
                  <a:cubicBezTo>
                    <a:pt x="49190" y="1101759"/>
                    <a:pt x="32162" y="1094706"/>
                    <a:pt x="19608" y="1082152"/>
                  </a:cubicBezTo>
                  <a:cubicBezTo>
                    <a:pt x="7053" y="1069597"/>
                    <a:pt x="0" y="1052570"/>
                    <a:pt x="0" y="1034815"/>
                  </a:cubicBezTo>
                  <a:lnTo>
                    <a:pt x="0" y="66944"/>
                  </a:lnTo>
                  <a:cubicBezTo>
                    <a:pt x="0" y="49190"/>
                    <a:pt x="7053" y="32162"/>
                    <a:pt x="19608" y="19608"/>
                  </a:cubicBezTo>
                  <a:cubicBezTo>
                    <a:pt x="32162" y="7053"/>
                    <a:pt x="49190" y="0"/>
                    <a:pt x="66944" y="0"/>
                  </a:cubicBezTo>
                  <a:close/>
                </a:path>
              </a:pathLst>
            </a:custGeom>
            <a:solidFill>
              <a:srgbClr val="D9D9D9"/>
            </a:solidFill>
          </p:spPr>
        </p:sp>
        <p:sp>
          <p:nvSpPr>
            <p:cNvPr id="27" name="TextBox 27"/>
            <p:cNvSpPr txBox="1"/>
            <p:nvPr/>
          </p:nvSpPr>
          <p:spPr>
            <a:xfrm>
              <a:off x="0" y="-85725"/>
              <a:ext cx="852839" cy="1187484"/>
            </a:xfrm>
            <a:prstGeom prst="rect">
              <a:avLst/>
            </a:prstGeom>
          </p:spPr>
          <p:txBody>
            <a:bodyPr lIns="50800" tIns="50800" rIns="50800" bIns="50800" rtlCol="0" anchor="ctr"/>
            <a:lstStyle/>
            <a:p>
              <a:pPr algn="ctr">
                <a:lnSpc>
                  <a:spcPts val="2808"/>
                </a:lnSpc>
              </a:pPr>
              <a:r>
                <a:rPr lang="en-US" sz="1800" b="1">
                  <a:solidFill>
                    <a:srgbClr val="000000"/>
                  </a:solidFill>
                  <a:latin typeface="Arimo Bold"/>
                  <a:ea typeface="Arimo Bold"/>
                  <a:cs typeface="Arimo Bold"/>
                  <a:sym typeface="Arimo Bold"/>
                </a:rPr>
                <a:t>Satellite Imaging Constraints: </a:t>
              </a:r>
            </a:p>
            <a:p>
              <a:pPr algn="ctr">
                <a:lnSpc>
                  <a:spcPts val="2808"/>
                </a:lnSpc>
              </a:pPr>
              <a:r>
                <a:rPr lang="en-US" sz="1800" b="1">
                  <a:solidFill>
                    <a:srgbClr val="000000"/>
                  </a:solidFill>
                  <a:latin typeface="Arimo Bold"/>
                  <a:ea typeface="Arimo Bold"/>
                  <a:cs typeface="Arimo Bold"/>
                  <a:sym typeface="Arimo Bold"/>
                </a:rPr>
                <a:t>Why Multiple Low-Resolution Images can Replace High-Resolution Ground-Truth</a:t>
              </a:r>
            </a:p>
          </p:txBody>
        </p:sp>
      </p:grpSp>
      <p:grpSp>
        <p:nvGrpSpPr>
          <p:cNvPr id="28" name="Group 28"/>
          <p:cNvGrpSpPr/>
          <p:nvPr/>
        </p:nvGrpSpPr>
        <p:grpSpPr>
          <a:xfrm>
            <a:off x="10534309" y="2371563"/>
            <a:ext cx="3264113" cy="4183243"/>
            <a:chOff x="0" y="0"/>
            <a:chExt cx="859684" cy="1101759"/>
          </a:xfrm>
        </p:grpSpPr>
        <p:sp>
          <p:nvSpPr>
            <p:cNvPr id="29" name="Freeform 29"/>
            <p:cNvSpPr/>
            <p:nvPr/>
          </p:nvSpPr>
          <p:spPr>
            <a:xfrm>
              <a:off x="0" y="0"/>
              <a:ext cx="859684" cy="1101759"/>
            </a:xfrm>
            <a:custGeom>
              <a:avLst/>
              <a:gdLst/>
              <a:ahLst/>
              <a:cxnLst/>
              <a:rect l="l" t="t" r="r" b="b"/>
              <a:pathLst>
                <a:path w="859684" h="1101759">
                  <a:moveTo>
                    <a:pt x="66411" y="0"/>
                  </a:moveTo>
                  <a:lnTo>
                    <a:pt x="793273" y="0"/>
                  </a:lnTo>
                  <a:cubicBezTo>
                    <a:pt x="810886" y="0"/>
                    <a:pt x="827778" y="6997"/>
                    <a:pt x="840233" y="19451"/>
                  </a:cubicBezTo>
                  <a:cubicBezTo>
                    <a:pt x="852687" y="31906"/>
                    <a:pt x="859684" y="48798"/>
                    <a:pt x="859684" y="66411"/>
                  </a:cubicBezTo>
                  <a:lnTo>
                    <a:pt x="859684" y="1035348"/>
                  </a:lnTo>
                  <a:cubicBezTo>
                    <a:pt x="859684" y="1052962"/>
                    <a:pt x="852687" y="1069853"/>
                    <a:pt x="840233" y="1082308"/>
                  </a:cubicBezTo>
                  <a:cubicBezTo>
                    <a:pt x="827778" y="1094763"/>
                    <a:pt x="810886" y="1101759"/>
                    <a:pt x="793273" y="1101759"/>
                  </a:cubicBezTo>
                  <a:lnTo>
                    <a:pt x="66411" y="1101759"/>
                  </a:lnTo>
                  <a:cubicBezTo>
                    <a:pt x="48798" y="1101759"/>
                    <a:pt x="31906" y="1094763"/>
                    <a:pt x="19451" y="1082308"/>
                  </a:cubicBezTo>
                  <a:cubicBezTo>
                    <a:pt x="6997" y="1069853"/>
                    <a:pt x="0" y="1052962"/>
                    <a:pt x="0" y="1035348"/>
                  </a:cubicBezTo>
                  <a:lnTo>
                    <a:pt x="0" y="66411"/>
                  </a:lnTo>
                  <a:cubicBezTo>
                    <a:pt x="0" y="48798"/>
                    <a:pt x="6997" y="31906"/>
                    <a:pt x="19451" y="19451"/>
                  </a:cubicBezTo>
                  <a:cubicBezTo>
                    <a:pt x="31906" y="6997"/>
                    <a:pt x="48798" y="0"/>
                    <a:pt x="66411" y="0"/>
                  </a:cubicBezTo>
                  <a:close/>
                </a:path>
              </a:pathLst>
            </a:custGeom>
            <a:solidFill>
              <a:srgbClr val="D9D9D9"/>
            </a:solidFill>
          </p:spPr>
        </p:sp>
        <p:sp>
          <p:nvSpPr>
            <p:cNvPr id="30" name="TextBox 30"/>
            <p:cNvSpPr txBox="1"/>
            <p:nvPr/>
          </p:nvSpPr>
          <p:spPr>
            <a:xfrm>
              <a:off x="0" y="-85725"/>
              <a:ext cx="859684" cy="1187484"/>
            </a:xfrm>
            <a:prstGeom prst="rect">
              <a:avLst/>
            </a:prstGeom>
          </p:spPr>
          <p:txBody>
            <a:bodyPr lIns="50800" tIns="50800" rIns="50800" bIns="50800" rtlCol="0" anchor="ctr"/>
            <a:lstStyle/>
            <a:p>
              <a:pPr algn="ctr">
                <a:lnSpc>
                  <a:spcPts val="2808"/>
                </a:lnSpc>
              </a:pPr>
              <a:r>
                <a:rPr lang="en-US" sz="1800" b="1">
                  <a:solidFill>
                    <a:srgbClr val="000000"/>
                  </a:solidFill>
                  <a:latin typeface="Arimo Bold"/>
                  <a:ea typeface="Arimo Bold"/>
                  <a:cs typeface="Arimo Bold"/>
                  <a:sym typeface="Arimo Bold"/>
                </a:rPr>
                <a:t>Limitations of Standard Quality Metrics:</a:t>
              </a:r>
            </a:p>
            <a:p>
              <a:pPr algn="ctr">
                <a:lnSpc>
                  <a:spcPts val="2808"/>
                </a:lnSpc>
              </a:pPr>
              <a:r>
                <a:rPr lang="en-US" sz="1800" b="1">
                  <a:solidFill>
                    <a:srgbClr val="000000"/>
                  </a:solidFill>
                  <a:latin typeface="Arimo Bold"/>
                  <a:ea typeface="Arimo Bold"/>
                  <a:cs typeface="Arimo Bold"/>
                  <a:sym typeface="Arimo Bold"/>
                </a:rPr>
                <a:t>The Ground-Truth Problem in Real-World Deployments</a:t>
              </a:r>
            </a:p>
          </p:txBody>
        </p:sp>
      </p:grpSp>
      <p:sp>
        <p:nvSpPr>
          <p:cNvPr id="31" name="TextBox 31"/>
          <p:cNvSpPr txBox="1"/>
          <p:nvPr/>
        </p:nvSpPr>
        <p:spPr>
          <a:xfrm>
            <a:off x="8043225" y="5571544"/>
            <a:ext cx="854336" cy="3983355"/>
          </a:xfrm>
          <a:prstGeom prst="rect">
            <a:avLst/>
          </a:prstGeom>
        </p:spPr>
        <p:txBody>
          <a:bodyPr lIns="0" tIns="0" rIns="0" bIns="0" rtlCol="0" anchor="t">
            <a:spAutoFit/>
          </a:bodyPr>
          <a:lstStyle/>
          <a:p>
            <a:pPr algn="ctr">
              <a:lnSpc>
                <a:spcPts val="32760"/>
              </a:lnSpc>
              <a:spcBef>
                <a:spcPct val="0"/>
              </a:spcBef>
            </a:pPr>
            <a:r>
              <a:rPr lang="en-US" sz="21000">
                <a:solidFill>
                  <a:srgbClr val="FFFFFF"/>
                </a:solidFill>
                <a:latin typeface="Arimo"/>
                <a:ea typeface="Arimo"/>
                <a:cs typeface="Arimo"/>
                <a:sym typeface="Arimo"/>
              </a:rPr>
              <a:t>{</a:t>
            </a:r>
          </a:p>
        </p:txBody>
      </p:sp>
      <p:sp>
        <p:nvSpPr>
          <p:cNvPr id="32" name="TextBox 32"/>
          <p:cNvSpPr txBox="1"/>
          <p:nvPr/>
        </p:nvSpPr>
        <p:spPr>
          <a:xfrm>
            <a:off x="8121078" y="5571544"/>
            <a:ext cx="888206" cy="3983355"/>
          </a:xfrm>
          <a:prstGeom prst="rect">
            <a:avLst/>
          </a:prstGeom>
        </p:spPr>
        <p:txBody>
          <a:bodyPr lIns="0" tIns="0" rIns="0" bIns="0" rtlCol="0" anchor="t">
            <a:spAutoFit/>
          </a:bodyPr>
          <a:lstStyle/>
          <a:p>
            <a:pPr algn="ctr">
              <a:lnSpc>
                <a:spcPts val="32760"/>
              </a:lnSpc>
              <a:spcBef>
                <a:spcPct val="0"/>
              </a:spcBef>
            </a:pPr>
            <a:r>
              <a:rPr lang="en-US" sz="21000">
                <a:solidFill>
                  <a:srgbClr val="FFFFFF"/>
                </a:solidFill>
                <a:latin typeface="Arimo"/>
                <a:ea typeface="Arimo"/>
                <a:cs typeface="Arimo"/>
                <a:sym typeface="Arimo"/>
              </a:rPr>
              <a:t>-</a:t>
            </a:r>
          </a:p>
        </p:txBody>
      </p:sp>
      <p:sp>
        <p:nvSpPr>
          <p:cNvPr id="33" name="TextBox 33"/>
          <p:cNvSpPr txBox="1"/>
          <p:nvPr/>
        </p:nvSpPr>
        <p:spPr>
          <a:xfrm>
            <a:off x="8897560" y="6560015"/>
            <a:ext cx="8109288" cy="2821285"/>
          </a:xfrm>
          <a:prstGeom prst="rect">
            <a:avLst/>
          </a:prstGeom>
        </p:spPr>
        <p:txBody>
          <a:bodyPr wrap="square" lIns="0" tIns="0" rIns="0" bIns="0" rtlCol="0" anchor="t">
            <a:spAutoFit/>
          </a:bodyPr>
          <a:lstStyle/>
          <a:p>
            <a:pPr algn="l">
              <a:lnSpc>
                <a:spcPts val="4406"/>
              </a:lnSpc>
            </a:pPr>
            <a:r>
              <a:rPr lang="en-US" sz="3900" dirty="0">
                <a:solidFill>
                  <a:srgbClr val="FFFFFF"/>
                </a:solidFill>
                <a:latin typeface="Arimo"/>
                <a:ea typeface="Arimo"/>
                <a:cs typeface="Arimo"/>
                <a:sym typeface="Arimo"/>
              </a:rPr>
              <a:t>Cost Efficiency</a:t>
            </a:r>
          </a:p>
          <a:p>
            <a:pPr algn="l">
              <a:lnSpc>
                <a:spcPts val="4406"/>
              </a:lnSpc>
            </a:pPr>
            <a:endParaRPr lang="en-US" sz="3900" dirty="0">
              <a:solidFill>
                <a:srgbClr val="FFFFFF"/>
              </a:solidFill>
              <a:latin typeface="Arimo"/>
              <a:ea typeface="Arimo"/>
              <a:cs typeface="Arimo"/>
              <a:sym typeface="Arimo"/>
            </a:endParaRPr>
          </a:p>
          <a:p>
            <a:pPr algn="l">
              <a:lnSpc>
                <a:spcPts val="4406"/>
              </a:lnSpc>
            </a:pPr>
            <a:r>
              <a:rPr lang="en-US" sz="3900" dirty="0">
                <a:solidFill>
                  <a:srgbClr val="FFFFFF"/>
                </a:solidFill>
                <a:latin typeface="Arimo"/>
                <a:ea typeface="Arimo"/>
                <a:cs typeface="Arimo"/>
                <a:sym typeface="Arimo"/>
              </a:rPr>
              <a:t>Overcoming Reference Limitations</a:t>
            </a:r>
          </a:p>
          <a:p>
            <a:pPr algn="l">
              <a:lnSpc>
                <a:spcPts val="4406"/>
              </a:lnSpc>
            </a:pPr>
            <a:endParaRPr lang="en-US" sz="3900" dirty="0">
              <a:solidFill>
                <a:srgbClr val="FFFFFF"/>
              </a:solidFill>
              <a:latin typeface="Arimo"/>
              <a:ea typeface="Arimo"/>
              <a:cs typeface="Arimo"/>
              <a:sym typeface="Arimo"/>
            </a:endParaRPr>
          </a:p>
          <a:p>
            <a:pPr algn="l">
              <a:lnSpc>
                <a:spcPts val="4406"/>
              </a:lnSpc>
            </a:pPr>
            <a:r>
              <a:rPr lang="en-US" sz="3900" dirty="0">
                <a:solidFill>
                  <a:srgbClr val="FFFFFF"/>
                </a:solidFill>
                <a:latin typeface="Arimo"/>
                <a:ea typeface="Arimo"/>
                <a:cs typeface="Arimo"/>
                <a:sym typeface="Arimo"/>
              </a:rPr>
              <a:t>Enhanced Image Quality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Freeform 3"/>
          <p:cNvSpPr/>
          <p:nvPr/>
        </p:nvSpPr>
        <p:spPr>
          <a:xfrm>
            <a:off x="2553635" y="2792945"/>
            <a:ext cx="1592319" cy="6138507"/>
          </a:xfrm>
          <a:custGeom>
            <a:avLst/>
            <a:gdLst/>
            <a:ahLst/>
            <a:cxnLst/>
            <a:rect l="l" t="t" r="r" b="b"/>
            <a:pathLst>
              <a:path w="1592319" h="6138507">
                <a:moveTo>
                  <a:pt x="0" y="0"/>
                </a:moveTo>
                <a:lnTo>
                  <a:pt x="1592319" y="0"/>
                </a:lnTo>
                <a:lnTo>
                  <a:pt x="1592319" y="6138507"/>
                </a:lnTo>
                <a:lnTo>
                  <a:pt x="0" y="6138507"/>
                </a:lnTo>
                <a:lnTo>
                  <a:pt x="0" y="0"/>
                </a:lnTo>
                <a:close/>
              </a:path>
            </a:pathLst>
          </a:custGeom>
          <a:blipFill>
            <a:blip r:embed="rId4"/>
            <a:stretch>
              <a:fillRect/>
            </a:stretch>
          </a:blipFill>
        </p:spPr>
      </p:sp>
      <p:grpSp>
        <p:nvGrpSpPr>
          <p:cNvPr id="4" name="Group 4"/>
          <p:cNvGrpSpPr/>
          <p:nvPr/>
        </p:nvGrpSpPr>
        <p:grpSpPr>
          <a:xfrm>
            <a:off x="2553635" y="2793062"/>
            <a:ext cx="1595981" cy="2738595"/>
            <a:chOff x="0" y="0"/>
            <a:chExt cx="349435" cy="599606"/>
          </a:xfrm>
        </p:grpSpPr>
        <p:sp>
          <p:nvSpPr>
            <p:cNvPr id="5" name="Freeform 5"/>
            <p:cNvSpPr/>
            <p:nvPr/>
          </p:nvSpPr>
          <p:spPr>
            <a:xfrm>
              <a:off x="0" y="0"/>
              <a:ext cx="349435" cy="599606"/>
            </a:xfrm>
            <a:custGeom>
              <a:avLst/>
              <a:gdLst/>
              <a:ahLst/>
              <a:cxnLst/>
              <a:rect l="l" t="t" r="r" b="b"/>
              <a:pathLst>
                <a:path w="349435" h="599606">
                  <a:moveTo>
                    <a:pt x="0" y="0"/>
                  </a:moveTo>
                  <a:lnTo>
                    <a:pt x="349435" y="0"/>
                  </a:lnTo>
                  <a:lnTo>
                    <a:pt x="349435" y="599606"/>
                  </a:lnTo>
                  <a:lnTo>
                    <a:pt x="0" y="599606"/>
                  </a:lnTo>
                  <a:close/>
                </a:path>
              </a:pathLst>
            </a:custGeom>
            <a:solidFill>
              <a:srgbClr val="000000">
                <a:alpha val="0"/>
              </a:srgbClr>
            </a:solidFill>
            <a:ln w="47625" cap="sq">
              <a:solidFill>
                <a:srgbClr val="FF3131"/>
              </a:solidFill>
              <a:prstDash val="solid"/>
              <a:miter/>
            </a:ln>
          </p:spPr>
        </p:sp>
        <p:sp>
          <p:nvSpPr>
            <p:cNvPr id="6" name="TextBox 6"/>
            <p:cNvSpPr txBox="1"/>
            <p:nvPr/>
          </p:nvSpPr>
          <p:spPr>
            <a:xfrm>
              <a:off x="0" y="-85725"/>
              <a:ext cx="349435" cy="685331"/>
            </a:xfrm>
            <a:prstGeom prst="rect">
              <a:avLst/>
            </a:prstGeom>
          </p:spPr>
          <p:txBody>
            <a:bodyPr lIns="50800" tIns="50800" rIns="50800" bIns="50800" rtlCol="0" anchor="ctr"/>
            <a:lstStyle/>
            <a:p>
              <a:pPr algn="ctr">
                <a:lnSpc>
                  <a:spcPts val="2808"/>
                </a:lnSpc>
              </a:pPr>
              <a:endParaRPr/>
            </a:p>
          </p:txBody>
        </p:sp>
      </p:grpSp>
      <p:sp>
        <p:nvSpPr>
          <p:cNvPr id="7" name="Freeform 7"/>
          <p:cNvSpPr/>
          <p:nvPr/>
        </p:nvSpPr>
        <p:spPr>
          <a:xfrm>
            <a:off x="13232571" y="850663"/>
            <a:ext cx="3155235" cy="8585673"/>
          </a:xfrm>
          <a:custGeom>
            <a:avLst/>
            <a:gdLst/>
            <a:ahLst/>
            <a:cxnLst/>
            <a:rect l="l" t="t" r="r" b="b"/>
            <a:pathLst>
              <a:path w="3155235" h="8585673">
                <a:moveTo>
                  <a:pt x="0" y="0"/>
                </a:moveTo>
                <a:lnTo>
                  <a:pt x="3155234" y="0"/>
                </a:lnTo>
                <a:lnTo>
                  <a:pt x="3155234" y="8585674"/>
                </a:lnTo>
                <a:lnTo>
                  <a:pt x="0" y="8585674"/>
                </a:lnTo>
                <a:lnTo>
                  <a:pt x="0" y="0"/>
                </a:lnTo>
                <a:close/>
              </a:path>
            </a:pathLst>
          </a:custGeom>
          <a:blipFill>
            <a:blip r:embed="rId5"/>
            <a:stretch>
              <a:fillRect/>
            </a:stretch>
          </a:blipFill>
        </p:spPr>
      </p:sp>
      <p:grpSp>
        <p:nvGrpSpPr>
          <p:cNvPr id="8" name="Group 8"/>
          <p:cNvGrpSpPr/>
          <p:nvPr/>
        </p:nvGrpSpPr>
        <p:grpSpPr>
          <a:xfrm>
            <a:off x="5138075" y="1741181"/>
            <a:ext cx="2904471" cy="7901762"/>
            <a:chOff x="0" y="0"/>
            <a:chExt cx="534406" cy="1453880"/>
          </a:xfrm>
        </p:grpSpPr>
        <p:sp>
          <p:nvSpPr>
            <p:cNvPr id="9" name="Freeform 9"/>
            <p:cNvSpPr/>
            <p:nvPr/>
          </p:nvSpPr>
          <p:spPr>
            <a:xfrm>
              <a:off x="0" y="0"/>
              <a:ext cx="534406" cy="1453880"/>
            </a:xfrm>
            <a:custGeom>
              <a:avLst/>
              <a:gdLst/>
              <a:ahLst/>
              <a:cxnLst/>
              <a:rect l="l" t="t" r="r" b="b"/>
              <a:pathLst>
                <a:path w="534406" h="1453880">
                  <a:moveTo>
                    <a:pt x="0" y="0"/>
                  </a:moveTo>
                  <a:lnTo>
                    <a:pt x="534406" y="0"/>
                  </a:lnTo>
                  <a:lnTo>
                    <a:pt x="534406" y="1453880"/>
                  </a:lnTo>
                  <a:lnTo>
                    <a:pt x="0" y="1453880"/>
                  </a:lnTo>
                  <a:close/>
                </a:path>
              </a:pathLst>
            </a:custGeom>
            <a:solidFill>
              <a:srgbClr val="000000">
                <a:alpha val="0"/>
              </a:srgbClr>
            </a:solidFill>
            <a:ln w="57150" cap="sq">
              <a:solidFill>
                <a:srgbClr val="D9D9D9"/>
              </a:solidFill>
              <a:prstDash val="solid"/>
              <a:miter/>
            </a:ln>
          </p:spPr>
        </p:sp>
        <p:sp>
          <p:nvSpPr>
            <p:cNvPr id="10" name="TextBox 10"/>
            <p:cNvSpPr txBox="1"/>
            <p:nvPr/>
          </p:nvSpPr>
          <p:spPr>
            <a:xfrm>
              <a:off x="0" y="-85725"/>
              <a:ext cx="534406" cy="1539605"/>
            </a:xfrm>
            <a:prstGeom prst="rect">
              <a:avLst/>
            </a:prstGeom>
          </p:spPr>
          <p:txBody>
            <a:bodyPr lIns="60450" tIns="60450" rIns="60450" bIns="60450" rtlCol="0" anchor="ctr"/>
            <a:lstStyle/>
            <a:p>
              <a:pPr algn="ctr">
                <a:lnSpc>
                  <a:spcPts val="2808"/>
                </a:lnSpc>
              </a:pPr>
              <a:endParaRPr/>
            </a:p>
          </p:txBody>
        </p:sp>
      </p:grpSp>
      <p:sp>
        <p:nvSpPr>
          <p:cNvPr id="11" name="AutoShape 11"/>
          <p:cNvSpPr/>
          <p:nvPr/>
        </p:nvSpPr>
        <p:spPr>
          <a:xfrm flipV="1">
            <a:off x="4110593" y="2673387"/>
            <a:ext cx="1038939" cy="119675"/>
          </a:xfrm>
          <a:prstGeom prst="line">
            <a:avLst/>
          </a:prstGeom>
          <a:ln w="38100" cap="flat">
            <a:solidFill>
              <a:srgbClr val="D9D9D9"/>
            </a:solidFill>
            <a:prstDash val="solid"/>
            <a:headEnd type="none" w="sm" len="sm"/>
            <a:tailEnd type="none" w="sm" len="sm"/>
          </a:ln>
        </p:spPr>
      </p:sp>
      <p:sp>
        <p:nvSpPr>
          <p:cNvPr id="12" name="AutoShape 12"/>
          <p:cNvSpPr/>
          <p:nvPr/>
        </p:nvSpPr>
        <p:spPr>
          <a:xfrm>
            <a:off x="4149616" y="5496472"/>
            <a:ext cx="999916" cy="844632"/>
          </a:xfrm>
          <a:prstGeom prst="line">
            <a:avLst/>
          </a:prstGeom>
          <a:ln w="38100" cap="flat">
            <a:solidFill>
              <a:srgbClr val="D9D9D9"/>
            </a:solidFill>
            <a:prstDash val="solid"/>
            <a:headEnd type="none" w="sm" len="sm"/>
            <a:tailEnd type="none" w="sm" len="sm"/>
          </a:ln>
        </p:spPr>
      </p:sp>
      <p:sp>
        <p:nvSpPr>
          <p:cNvPr id="13" name="AutoShape 13"/>
          <p:cNvSpPr/>
          <p:nvPr/>
        </p:nvSpPr>
        <p:spPr>
          <a:xfrm flipV="1">
            <a:off x="2553635" y="1741181"/>
            <a:ext cx="2629820" cy="1051881"/>
          </a:xfrm>
          <a:prstGeom prst="line">
            <a:avLst/>
          </a:prstGeom>
          <a:ln w="38100" cap="flat">
            <a:solidFill>
              <a:srgbClr val="D9D9D9"/>
            </a:solidFill>
            <a:prstDash val="solid"/>
            <a:headEnd type="none" w="sm" len="sm"/>
            <a:tailEnd type="none" w="sm" len="sm"/>
          </a:ln>
        </p:spPr>
      </p:sp>
      <p:sp>
        <p:nvSpPr>
          <p:cNvPr id="14" name="AutoShape 14"/>
          <p:cNvSpPr/>
          <p:nvPr/>
        </p:nvSpPr>
        <p:spPr>
          <a:xfrm>
            <a:off x="2553635" y="5496472"/>
            <a:ext cx="2629820" cy="4146471"/>
          </a:xfrm>
          <a:prstGeom prst="line">
            <a:avLst/>
          </a:prstGeom>
          <a:ln w="38100" cap="flat">
            <a:solidFill>
              <a:srgbClr val="D9D9D9"/>
            </a:solidFill>
            <a:prstDash val="solid"/>
            <a:headEnd type="none" w="sm" len="sm"/>
            <a:tailEnd type="none" w="sm" len="sm"/>
          </a:ln>
        </p:spPr>
      </p:sp>
      <p:sp>
        <p:nvSpPr>
          <p:cNvPr id="15" name="TextBox 15"/>
          <p:cNvSpPr txBox="1"/>
          <p:nvPr/>
        </p:nvSpPr>
        <p:spPr>
          <a:xfrm>
            <a:off x="8310199" y="1879923"/>
            <a:ext cx="4617572" cy="7246315"/>
          </a:xfrm>
          <a:prstGeom prst="rect">
            <a:avLst/>
          </a:prstGeom>
        </p:spPr>
        <p:txBody>
          <a:bodyPr lIns="0" tIns="0" rIns="0" bIns="0" rtlCol="0" anchor="t">
            <a:spAutoFit/>
          </a:bodyPr>
          <a:lstStyle/>
          <a:p>
            <a:pPr algn="l">
              <a:lnSpc>
                <a:spcPts val="3008"/>
              </a:lnSpc>
            </a:pPr>
            <a:r>
              <a:rPr lang="en-US" sz="2179" b="1">
                <a:solidFill>
                  <a:srgbClr val="D9D9D9"/>
                </a:solidFill>
                <a:latin typeface="Arimo Bold"/>
                <a:ea typeface="Arimo Bold"/>
                <a:cs typeface="Arimo Bold"/>
                <a:sym typeface="Arimo Bold"/>
              </a:rPr>
              <a:t>RADIAN uses two adjacent low-res satellite frames to learn richer spatiotemporal features. Training data are made from high-res imagery by adding Gaussian blur, sensor MTF noise, and calibrated sub-pixel shifts to mimic orbital degradations. A Noise-Aware Feature Extractor jointly encodes both inputs, while a Noise Estimation Module predicts a per-pixel noise map. This map guides a Noise-Aware TDAN that modulates deformable offsets for robust alignment under spatially varying noise, followed by an Alignment Refinement unit to enforce smooth, reliable correspondences.</a:t>
            </a:r>
          </a:p>
        </p:txBody>
      </p:sp>
      <p:sp>
        <p:nvSpPr>
          <p:cNvPr id="16" name="Freeform 16"/>
          <p:cNvSpPr/>
          <p:nvPr/>
        </p:nvSpPr>
        <p:spPr>
          <a:xfrm>
            <a:off x="5183454" y="1788884"/>
            <a:ext cx="2822222" cy="7739290"/>
          </a:xfrm>
          <a:custGeom>
            <a:avLst/>
            <a:gdLst/>
            <a:ahLst/>
            <a:cxnLst/>
            <a:rect l="l" t="t" r="r" b="b"/>
            <a:pathLst>
              <a:path w="2822222" h="7739290">
                <a:moveTo>
                  <a:pt x="0" y="0"/>
                </a:moveTo>
                <a:lnTo>
                  <a:pt x="2822223" y="0"/>
                </a:lnTo>
                <a:lnTo>
                  <a:pt x="2822223" y="7739290"/>
                </a:lnTo>
                <a:lnTo>
                  <a:pt x="0" y="7739290"/>
                </a:lnTo>
                <a:lnTo>
                  <a:pt x="0" y="0"/>
                </a:lnTo>
                <a:close/>
              </a:path>
            </a:pathLst>
          </a:custGeom>
          <a:blipFill>
            <a:blip r:embed="rId6"/>
            <a:stretch>
              <a:fillRect/>
            </a:stretch>
          </a:blipFill>
        </p:spPr>
      </p:sp>
      <p:sp>
        <p:nvSpPr>
          <p:cNvPr id="17" name="TextBox 17"/>
          <p:cNvSpPr txBox="1"/>
          <p:nvPr/>
        </p:nvSpPr>
        <p:spPr>
          <a:xfrm>
            <a:off x="13863716" y="285259"/>
            <a:ext cx="189294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TDAN Architecture</a:t>
            </a:r>
          </a:p>
        </p:txBody>
      </p:sp>
      <p:sp>
        <p:nvSpPr>
          <p:cNvPr id="18" name="TextBox 18"/>
          <p:cNvSpPr txBox="1"/>
          <p:nvPr/>
        </p:nvSpPr>
        <p:spPr>
          <a:xfrm>
            <a:off x="1010677" y="942975"/>
            <a:ext cx="8876841"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RADIAN Architecture (TDAN)</a:t>
            </a:r>
          </a:p>
        </p:txBody>
      </p:sp>
      <p:sp>
        <p:nvSpPr>
          <p:cNvPr id="19" name="TextBox 19"/>
          <p:cNvSpPr txBox="1"/>
          <p:nvPr/>
        </p:nvSpPr>
        <p:spPr>
          <a:xfrm>
            <a:off x="-172937"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20" name="TextBox 20"/>
          <p:cNvSpPr txBox="1"/>
          <p:nvPr/>
        </p:nvSpPr>
        <p:spPr>
          <a:xfrm>
            <a:off x="1589459" y="9479637"/>
            <a:ext cx="3010366" cy="452247"/>
          </a:xfrm>
          <a:prstGeom prst="rect">
            <a:avLst/>
          </a:prstGeom>
        </p:spPr>
        <p:txBody>
          <a:bodyPr lIns="0" tIns="0" rIns="0" bIns="0" rtlCol="0" anchor="t">
            <a:spAutoFit/>
          </a:bodyPr>
          <a:lstStyle/>
          <a:p>
            <a:pPr algn="ctr">
              <a:lnSpc>
                <a:spcPts val="3744"/>
              </a:lnSpc>
              <a:spcBef>
                <a:spcPct val="0"/>
              </a:spcBef>
            </a:pPr>
            <a:r>
              <a:rPr lang="en-US" sz="2400" u="none">
                <a:solidFill>
                  <a:srgbClr val="FFFFFF"/>
                </a:solidFill>
                <a:latin typeface="Arimo"/>
                <a:ea typeface="Arimo"/>
                <a:cs typeface="Arimo"/>
                <a:sym typeface="Arimo"/>
              </a:rPr>
              <a:t>RADIAN Architecture</a:t>
            </a:r>
          </a:p>
        </p:txBody>
      </p:sp>
      <p:sp>
        <p:nvSpPr>
          <p:cNvPr id="21" name="TextBox 21"/>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22" name="TextBox 22"/>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23" name="TextBox 23"/>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24" name="TextBox 24"/>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25" name="TextBox 25"/>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26" name="TextBox 26"/>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27" name="TextBox 27"/>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28" name="Group 28"/>
          <p:cNvGrpSpPr/>
          <p:nvPr/>
        </p:nvGrpSpPr>
        <p:grpSpPr>
          <a:xfrm>
            <a:off x="960905" y="9873896"/>
            <a:ext cx="16363458" cy="391093"/>
            <a:chOff x="0" y="0"/>
            <a:chExt cx="21817945" cy="521457"/>
          </a:xfrm>
        </p:grpSpPr>
        <p:sp>
          <p:nvSpPr>
            <p:cNvPr id="29" name="AutoShape 29"/>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30" name="Freeform 30"/>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7"/>
              <a:stretch>
                <a:fillRect/>
              </a:stretch>
            </a:blipFill>
          </p:spPr>
        </p:sp>
        <p:sp>
          <p:nvSpPr>
            <p:cNvPr id="31" name="Freeform 31"/>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8"/>
              <a:stretch>
                <a:fillRect/>
              </a:stretch>
            </a:blipFill>
          </p:spPr>
        </p:sp>
        <p:sp>
          <p:nvSpPr>
            <p:cNvPr id="32" name="Freeform 32"/>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9"/>
              <a:stretch>
                <a:fillRect/>
              </a:stretch>
            </a:blipFill>
          </p:spPr>
        </p:sp>
        <p:sp>
          <p:nvSpPr>
            <p:cNvPr id="33" name="Freeform 33"/>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10"/>
              <a:stretch>
                <a:fillRect/>
              </a:stretch>
            </a:blipFill>
          </p:spPr>
        </p:sp>
        <p:sp>
          <p:nvSpPr>
            <p:cNvPr id="34" name="Freeform 34"/>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11"/>
              <a:stretch>
                <a:fillRect/>
              </a:stretch>
            </a:blipFill>
          </p:spPr>
        </p:sp>
        <p:sp>
          <p:nvSpPr>
            <p:cNvPr id="35" name="Freeform 35"/>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12"/>
              <a:stretch>
                <a:fillRect/>
              </a:stretch>
            </a:blipFill>
          </p:spPr>
        </p:sp>
        <p:sp>
          <p:nvSpPr>
            <p:cNvPr id="36" name="Freeform 36"/>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3"/>
              <a:stretch>
                <a:fillRect/>
              </a:stretch>
            </a:blipFill>
          </p:spPr>
        </p:sp>
        <p:sp>
          <p:nvSpPr>
            <p:cNvPr id="37" name="Freeform 37"/>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4"/>
              <a:stretch>
                <a:fillRect/>
              </a:stretch>
            </a:blipFill>
          </p:spPr>
        </p:sp>
        <p:sp>
          <p:nvSpPr>
            <p:cNvPr id="38" name="Freeform 38"/>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5"/>
              <a:stretch>
                <a:fillRect/>
              </a:stretch>
            </a:blip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Freeform 3"/>
          <p:cNvSpPr/>
          <p:nvPr/>
        </p:nvSpPr>
        <p:spPr>
          <a:xfrm>
            <a:off x="1407239" y="2450283"/>
            <a:ext cx="1620887" cy="6248637"/>
          </a:xfrm>
          <a:custGeom>
            <a:avLst/>
            <a:gdLst/>
            <a:ahLst/>
            <a:cxnLst/>
            <a:rect l="l" t="t" r="r" b="b"/>
            <a:pathLst>
              <a:path w="1620887" h="6248637">
                <a:moveTo>
                  <a:pt x="0" y="0"/>
                </a:moveTo>
                <a:lnTo>
                  <a:pt x="1620887" y="0"/>
                </a:lnTo>
                <a:lnTo>
                  <a:pt x="1620887" y="6248637"/>
                </a:lnTo>
                <a:lnTo>
                  <a:pt x="0" y="6248637"/>
                </a:lnTo>
                <a:lnTo>
                  <a:pt x="0" y="0"/>
                </a:lnTo>
                <a:close/>
              </a:path>
            </a:pathLst>
          </a:custGeom>
          <a:blipFill>
            <a:blip r:embed="rId4"/>
            <a:stretch>
              <a:fillRect/>
            </a:stretch>
          </a:blipFill>
        </p:spPr>
      </p:sp>
      <p:sp>
        <p:nvSpPr>
          <p:cNvPr id="4" name="Freeform 4"/>
          <p:cNvSpPr/>
          <p:nvPr/>
        </p:nvSpPr>
        <p:spPr>
          <a:xfrm>
            <a:off x="4149445" y="2037058"/>
            <a:ext cx="3593476" cy="7169030"/>
          </a:xfrm>
          <a:custGeom>
            <a:avLst/>
            <a:gdLst/>
            <a:ahLst/>
            <a:cxnLst/>
            <a:rect l="l" t="t" r="r" b="b"/>
            <a:pathLst>
              <a:path w="3593476" h="7169030">
                <a:moveTo>
                  <a:pt x="0" y="0"/>
                </a:moveTo>
                <a:lnTo>
                  <a:pt x="3593476" y="0"/>
                </a:lnTo>
                <a:lnTo>
                  <a:pt x="3593476" y="7169030"/>
                </a:lnTo>
                <a:lnTo>
                  <a:pt x="0" y="7169030"/>
                </a:lnTo>
                <a:lnTo>
                  <a:pt x="0" y="0"/>
                </a:lnTo>
                <a:close/>
              </a:path>
            </a:pathLst>
          </a:custGeom>
          <a:blipFill>
            <a:blip r:embed="rId5"/>
            <a:stretch>
              <a:fillRect/>
            </a:stretch>
          </a:blipFill>
        </p:spPr>
      </p:sp>
      <p:sp>
        <p:nvSpPr>
          <p:cNvPr id="5" name="Freeform 5"/>
          <p:cNvSpPr/>
          <p:nvPr/>
        </p:nvSpPr>
        <p:spPr>
          <a:xfrm>
            <a:off x="12873969" y="463869"/>
            <a:ext cx="2368771" cy="7355173"/>
          </a:xfrm>
          <a:custGeom>
            <a:avLst/>
            <a:gdLst/>
            <a:ahLst/>
            <a:cxnLst/>
            <a:rect l="l" t="t" r="r" b="b"/>
            <a:pathLst>
              <a:path w="2368771" h="7355173">
                <a:moveTo>
                  <a:pt x="0" y="0"/>
                </a:moveTo>
                <a:lnTo>
                  <a:pt x="2368772" y="0"/>
                </a:lnTo>
                <a:lnTo>
                  <a:pt x="2368772" y="7355173"/>
                </a:lnTo>
                <a:lnTo>
                  <a:pt x="0" y="7355173"/>
                </a:lnTo>
                <a:lnTo>
                  <a:pt x="0" y="0"/>
                </a:lnTo>
                <a:close/>
              </a:path>
            </a:pathLst>
          </a:custGeom>
          <a:blipFill>
            <a:blip r:embed="rId6"/>
            <a:stretch>
              <a:fillRect/>
            </a:stretch>
          </a:blipFill>
        </p:spPr>
      </p:sp>
      <p:grpSp>
        <p:nvGrpSpPr>
          <p:cNvPr id="6" name="Group 6"/>
          <p:cNvGrpSpPr/>
          <p:nvPr/>
        </p:nvGrpSpPr>
        <p:grpSpPr>
          <a:xfrm>
            <a:off x="1407239" y="5449636"/>
            <a:ext cx="1624615" cy="3249283"/>
            <a:chOff x="0" y="0"/>
            <a:chExt cx="349435" cy="698881"/>
          </a:xfrm>
        </p:grpSpPr>
        <p:sp>
          <p:nvSpPr>
            <p:cNvPr id="7" name="Freeform 7"/>
            <p:cNvSpPr/>
            <p:nvPr/>
          </p:nvSpPr>
          <p:spPr>
            <a:xfrm>
              <a:off x="0" y="0"/>
              <a:ext cx="349435" cy="698881"/>
            </a:xfrm>
            <a:custGeom>
              <a:avLst/>
              <a:gdLst/>
              <a:ahLst/>
              <a:cxnLst/>
              <a:rect l="l" t="t" r="r" b="b"/>
              <a:pathLst>
                <a:path w="349435" h="698881">
                  <a:moveTo>
                    <a:pt x="0" y="0"/>
                  </a:moveTo>
                  <a:lnTo>
                    <a:pt x="349435" y="0"/>
                  </a:lnTo>
                  <a:lnTo>
                    <a:pt x="349435" y="698881"/>
                  </a:lnTo>
                  <a:lnTo>
                    <a:pt x="0" y="698881"/>
                  </a:lnTo>
                  <a:close/>
                </a:path>
              </a:pathLst>
            </a:custGeom>
            <a:solidFill>
              <a:srgbClr val="000000">
                <a:alpha val="0"/>
              </a:srgbClr>
            </a:solidFill>
            <a:ln w="47625" cap="sq">
              <a:solidFill>
                <a:srgbClr val="FF3131"/>
              </a:solidFill>
              <a:prstDash val="solid"/>
              <a:miter/>
            </a:ln>
          </p:spPr>
        </p:sp>
        <p:sp>
          <p:nvSpPr>
            <p:cNvPr id="8" name="TextBox 8"/>
            <p:cNvSpPr txBox="1"/>
            <p:nvPr/>
          </p:nvSpPr>
          <p:spPr>
            <a:xfrm>
              <a:off x="0" y="-85725"/>
              <a:ext cx="349435" cy="784606"/>
            </a:xfrm>
            <a:prstGeom prst="rect">
              <a:avLst/>
            </a:prstGeom>
          </p:spPr>
          <p:txBody>
            <a:bodyPr lIns="50800" tIns="50800" rIns="50800" bIns="50800" rtlCol="0" anchor="ctr"/>
            <a:lstStyle/>
            <a:p>
              <a:pPr algn="ctr">
                <a:lnSpc>
                  <a:spcPts val="2808"/>
                </a:lnSpc>
              </a:pPr>
              <a:endParaRPr/>
            </a:p>
          </p:txBody>
        </p:sp>
      </p:grpSp>
      <p:grpSp>
        <p:nvGrpSpPr>
          <p:cNvPr id="9" name="Group 9"/>
          <p:cNvGrpSpPr/>
          <p:nvPr/>
        </p:nvGrpSpPr>
        <p:grpSpPr>
          <a:xfrm>
            <a:off x="4049710" y="1914360"/>
            <a:ext cx="3757705" cy="7320602"/>
            <a:chOff x="0" y="0"/>
            <a:chExt cx="679211" cy="1323210"/>
          </a:xfrm>
        </p:grpSpPr>
        <p:sp>
          <p:nvSpPr>
            <p:cNvPr id="10" name="Freeform 10"/>
            <p:cNvSpPr/>
            <p:nvPr/>
          </p:nvSpPr>
          <p:spPr>
            <a:xfrm>
              <a:off x="0" y="0"/>
              <a:ext cx="679211" cy="1323210"/>
            </a:xfrm>
            <a:custGeom>
              <a:avLst/>
              <a:gdLst/>
              <a:ahLst/>
              <a:cxnLst/>
              <a:rect l="l" t="t" r="r" b="b"/>
              <a:pathLst>
                <a:path w="679211" h="1323210">
                  <a:moveTo>
                    <a:pt x="0" y="0"/>
                  </a:moveTo>
                  <a:lnTo>
                    <a:pt x="679211" y="0"/>
                  </a:lnTo>
                  <a:lnTo>
                    <a:pt x="679211" y="1323210"/>
                  </a:lnTo>
                  <a:lnTo>
                    <a:pt x="0" y="1323210"/>
                  </a:lnTo>
                  <a:close/>
                </a:path>
              </a:pathLst>
            </a:custGeom>
            <a:solidFill>
              <a:srgbClr val="000000">
                <a:alpha val="0"/>
              </a:srgbClr>
            </a:solidFill>
            <a:ln w="38100" cap="sq">
              <a:solidFill>
                <a:srgbClr val="D9D9D9"/>
              </a:solidFill>
              <a:prstDash val="solid"/>
              <a:miter/>
            </a:ln>
          </p:spPr>
        </p:sp>
        <p:sp>
          <p:nvSpPr>
            <p:cNvPr id="11" name="TextBox 11"/>
            <p:cNvSpPr txBox="1"/>
            <p:nvPr/>
          </p:nvSpPr>
          <p:spPr>
            <a:xfrm>
              <a:off x="0" y="-85725"/>
              <a:ext cx="679211" cy="1408935"/>
            </a:xfrm>
            <a:prstGeom prst="rect">
              <a:avLst/>
            </a:prstGeom>
          </p:spPr>
          <p:txBody>
            <a:bodyPr lIns="60450" tIns="60450" rIns="60450" bIns="60450" rtlCol="0" anchor="ctr"/>
            <a:lstStyle/>
            <a:p>
              <a:pPr algn="ctr">
                <a:lnSpc>
                  <a:spcPts val="2808"/>
                </a:lnSpc>
              </a:pPr>
              <a:endParaRPr/>
            </a:p>
          </p:txBody>
        </p:sp>
      </p:grpSp>
      <p:sp>
        <p:nvSpPr>
          <p:cNvPr id="12" name="AutoShape 12"/>
          <p:cNvSpPr/>
          <p:nvPr/>
        </p:nvSpPr>
        <p:spPr>
          <a:xfrm flipV="1">
            <a:off x="3019471" y="4796687"/>
            <a:ext cx="1030239" cy="693758"/>
          </a:xfrm>
          <a:prstGeom prst="line">
            <a:avLst/>
          </a:prstGeom>
          <a:ln w="47625" cap="flat">
            <a:solidFill>
              <a:srgbClr val="D9D9D9"/>
            </a:solidFill>
            <a:prstDash val="solid"/>
            <a:headEnd type="none" w="sm" len="sm"/>
            <a:tailEnd type="none" w="sm" len="sm"/>
          </a:ln>
        </p:spPr>
      </p:sp>
      <p:sp>
        <p:nvSpPr>
          <p:cNvPr id="13" name="AutoShape 13"/>
          <p:cNvSpPr/>
          <p:nvPr/>
        </p:nvSpPr>
        <p:spPr>
          <a:xfrm>
            <a:off x="3016801" y="8634786"/>
            <a:ext cx="1032908" cy="179638"/>
          </a:xfrm>
          <a:prstGeom prst="line">
            <a:avLst/>
          </a:prstGeom>
          <a:ln w="47625" cap="flat">
            <a:solidFill>
              <a:srgbClr val="D9D9D9"/>
            </a:solidFill>
            <a:prstDash val="solid"/>
            <a:headEnd type="none" w="sm" len="sm"/>
            <a:tailEnd type="none" w="sm" len="sm"/>
          </a:ln>
        </p:spPr>
      </p:sp>
      <p:sp>
        <p:nvSpPr>
          <p:cNvPr id="14" name="AutoShape 14"/>
          <p:cNvSpPr/>
          <p:nvPr/>
        </p:nvSpPr>
        <p:spPr>
          <a:xfrm flipV="1">
            <a:off x="1411441" y="1914360"/>
            <a:ext cx="2638269" cy="3599259"/>
          </a:xfrm>
          <a:prstGeom prst="line">
            <a:avLst/>
          </a:prstGeom>
          <a:ln w="47625" cap="flat">
            <a:solidFill>
              <a:srgbClr val="D9D9D9"/>
            </a:solidFill>
            <a:prstDash val="solid"/>
            <a:headEnd type="none" w="sm" len="sm"/>
            <a:tailEnd type="none" w="sm" len="sm"/>
          </a:ln>
        </p:spPr>
      </p:sp>
      <p:sp>
        <p:nvSpPr>
          <p:cNvPr id="15" name="AutoShape 15"/>
          <p:cNvSpPr/>
          <p:nvPr/>
        </p:nvSpPr>
        <p:spPr>
          <a:xfrm>
            <a:off x="1461651" y="8698920"/>
            <a:ext cx="2646770" cy="536042"/>
          </a:xfrm>
          <a:prstGeom prst="line">
            <a:avLst/>
          </a:prstGeom>
          <a:ln w="47625" cap="flat">
            <a:solidFill>
              <a:srgbClr val="D9D9D9"/>
            </a:solidFill>
            <a:prstDash val="solid"/>
            <a:headEnd type="none" w="sm" len="sm"/>
            <a:tailEnd type="none" w="sm" len="sm"/>
          </a:ln>
        </p:spPr>
      </p:sp>
      <p:sp>
        <p:nvSpPr>
          <p:cNvPr id="16" name="Freeform 16"/>
          <p:cNvSpPr/>
          <p:nvPr/>
        </p:nvSpPr>
        <p:spPr>
          <a:xfrm>
            <a:off x="7845514" y="7838092"/>
            <a:ext cx="7650293" cy="1377053"/>
          </a:xfrm>
          <a:custGeom>
            <a:avLst/>
            <a:gdLst/>
            <a:ahLst/>
            <a:cxnLst/>
            <a:rect l="l" t="t" r="r" b="b"/>
            <a:pathLst>
              <a:path w="7650293" h="1377053">
                <a:moveTo>
                  <a:pt x="0" y="0"/>
                </a:moveTo>
                <a:lnTo>
                  <a:pt x="7650293" y="0"/>
                </a:lnTo>
                <a:lnTo>
                  <a:pt x="7650293" y="1377053"/>
                </a:lnTo>
                <a:lnTo>
                  <a:pt x="0" y="1377053"/>
                </a:lnTo>
                <a:lnTo>
                  <a:pt x="0" y="0"/>
                </a:lnTo>
                <a:close/>
              </a:path>
            </a:pathLst>
          </a:custGeom>
          <a:blipFill>
            <a:blip r:embed="rId7"/>
            <a:stretch>
              <a:fillRect/>
            </a:stretch>
          </a:blipFill>
        </p:spPr>
      </p:sp>
      <p:sp>
        <p:nvSpPr>
          <p:cNvPr id="17" name="TextBox 17"/>
          <p:cNvSpPr txBox="1"/>
          <p:nvPr/>
        </p:nvSpPr>
        <p:spPr>
          <a:xfrm>
            <a:off x="8310199" y="1857210"/>
            <a:ext cx="3954433" cy="4805537"/>
          </a:xfrm>
          <a:prstGeom prst="rect">
            <a:avLst/>
          </a:prstGeom>
        </p:spPr>
        <p:txBody>
          <a:bodyPr lIns="0" tIns="0" rIns="0" bIns="0" rtlCol="0" anchor="t">
            <a:spAutoFit/>
          </a:bodyPr>
          <a:lstStyle/>
          <a:p>
            <a:pPr algn="l">
              <a:lnSpc>
                <a:spcPts val="3151"/>
              </a:lnSpc>
            </a:pPr>
            <a:r>
              <a:rPr lang="en-US" sz="2284">
                <a:solidFill>
                  <a:srgbClr val="D9D9D9"/>
                </a:solidFill>
                <a:latin typeface="Arimo"/>
                <a:ea typeface="Arimo"/>
                <a:cs typeface="Arimo"/>
                <a:sym typeface="Arimo"/>
              </a:rPr>
              <a:t>Post-alignment, a Lite RCAN (memory-efficient RCAN) extracts deep features, recalibrates them via Channel Attention Blocks, and fuses context with Global Residual Fusion, yielding strong features for super-resolution and perceptual quality; deformable alignment plus attention preserves structure and resists degradation.</a:t>
            </a:r>
          </a:p>
        </p:txBody>
      </p:sp>
      <p:sp>
        <p:nvSpPr>
          <p:cNvPr id="18" name="TextBox 18"/>
          <p:cNvSpPr txBox="1"/>
          <p:nvPr/>
        </p:nvSpPr>
        <p:spPr>
          <a:xfrm>
            <a:off x="12873969" y="88965"/>
            <a:ext cx="191839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RCAN Architecture</a:t>
            </a:r>
          </a:p>
        </p:txBody>
      </p:sp>
      <p:sp>
        <p:nvSpPr>
          <p:cNvPr id="19" name="TextBox 19"/>
          <p:cNvSpPr txBox="1"/>
          <p:nvPr/>
        </p:nvSpPr>
        <p:spPr>
          <a:xfrm>
            <a:off x="1028700" y="942975"/>
            <a:ext cx="8876841"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RADIAN Architecture (RCAN)</a:t>
            </a:r>
          </a:p>
        </p:txBody>
      </p:sp>
      <p:sp>
        <p:nvSpPr>
          <p:cNvPr id="20" name="TextBox 20"/>
          <p:cNvSpPr txBox="1"/>
          <p:nvPr/>
        </p:nvSpPr>
        <p:spPr>
          <a:xfrm>
            <a:off x="13073306" y="9148470"/>
            <a:ext cx="2222897" cy="278892"/>
          </a:xfrm>
          <a:prstGeom prst="rect">
            <a:avLst/>
          </a:prstGeom>
        </p:spPr>
        <p:txBody>
          <a:bodyPr lIns="0" tIns="0" rIns="0" bIns="0" rtlCol="0" anchor="t">
            <a:spAutoFit/>
          </a:bodyPr>
          <a:lstStyle/>
          <a:p>
            <a:pPr algn="ctr">
              <a:lnSpc>
                <a:spcPts val="2184"/>
              </a:lnSpc>
              <a:spcBef>
                <a:spcPct val="0"/>
              </a:spcBef>
            </a:pPr>
            <a:r>
              <a:rPr lang="en-US" sz="1400">
                <a:solidFill>
                  <a:srgbClr val="FFFFFF"/>
                </a:solidFill>
                <a:latin typeface="Arimo"/>
                <a:ea typeface="Arimo"/>
                <a:cs typeface="Arimo"/>
                <a:sym typeface="Arimo"/>
              </a:rPr>
              <a:t>Residual Group Architecture</a:t>
            </a:r>
          </a:p>
        </p:txBody>
      </p:sp>
      <p:sp>
        <p:nvSpPr>
          <p:cNvPr id="21" name="TextBox 21"/>
          <p:cNvSpPr txBox="1"/>
          <p:nvPr/>
        </p:nvSpPr>
        <p:spPr>
          <a:xfrm>
            <a:off x="-172937"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22" name="TextBox 22"/>
          <p:cNvSpPr txBox="1"/>
          <p:nvPr/>
        </p:nvSpPr>
        <p:spPr>
          <a:xfrm>
            <a:off x="1589459" y="9479637"/>
            <a:ext cx="3010366" cy="452247"/>
          </a:xfrm>
          <a:prstGeom prst="rect">
            <a:avLst/>
          </a:prstGeom>
        </p:spPr>
        <p:txBody>
          <a:bodyPr lIns="0" tIns="0" rIns="0" bIns="0" rtlCol="0" anchor="t">
            <a:spAutoFit/>
          </a:bodyPr>
          <a:lstStyle/>
          <a:p>
            <a:pPr algn="ctr">
              <a:lnSpc>
                <a:spcPts val="3744"/>
              </a:lnSpc>
              <a:spcBef>
                <a:spcPct val="0"/>
              </a:spcBef>
            </a:pPr>
            <a:r>
              <a:rPr lang="en-US" sz="2400" u="none">
                <a:solidFill>
                  <a:srgbClr val="FFFFFF"/>
                </a:solidFill>
                <a:latin typeface="Arimo"/>
                <a:ea typeface="Arimo"/>
                <a:cs typeface="Arimo"/>
                <a:sym typeface="Arimo"/>
              </a:rPr>
              <a:t>RADIAN Architecture</a:t>
            </a:r>
          </a:p>
        </p:txBody>
      </p:sp>
      <p:sp>
        <p:nvSpPr>
          <p:cNvPr id="23" name="TextBox 23"/>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24" name="TextBox 24"/>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25" name="TextBox 25"/>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26" name="TextBox 26"/>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27" name="TextBox 27"/>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28" name="TextBox 28"/>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29" name="TextBox 29"/>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30" name="Group 30"/>
          <p:cNvGrpSpPr/>
          <p:nvPr/>
        </p:nvGrpSpPr>
        <p:grpSpPr>
          <a:xfrm>
            <a:off x="960905" y="9873896"/>
            <a:ext cx="16363458" cy="391093"/>
            <a:chOff x="0" y="0"/>
            <a:chExt cx="21817945" cy="521457"/>
          </a:xfrm>
        </p:grpSpPr>
        <p:sp>
          <p:nvSpPr>
            <p:cNvPr id="31" name="AutoShape 31"/>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32" name="Freeform 32"/>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8"/>
              <a:stretch>
                <a:fillRect/>
              </a:stretch>
            </a:blipFill>
          </p:spPr>
        </p:sp>
        <p:sp>
          <p:nvSpPr>
            <p:cNvPr id="33" name="Freeform 33"/>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9"/>
              <a:stretch>
                <a:fillRect/>
              </a:stretch>
            </a:blipFill>
          </p:spPr>
        </p:sp>
        <p:sp>
          <p:nvSpPr>
            <p:cNvPr id="34" name="Freeform 34"/>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10"/>
              <a:stretch>
                <a:fillRect/>
              </a:stretch>
            </a:blipFill>
          </p:spPr>
        </p:sp>
        <p:sp>
          <p:nvSpPr>
            <p:cNvPr id="35" name="Freeform 35"/>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11"/>
              <a:stretch>
                <a:fillRect/>
              </a:stretch>
            </a:blipFill>
          </p:spPr>
        </p:sp>
        <p:sp>
          <p:nvSpPr>
            <p:cNvPr id="36" name="Freeform 36"/>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12"/>
              <a:stretch>
                <a:fillRect/>
              </a:stretch>
            </a:blipFill>
          </p:spPr>
        </p:sp>
        <p:sp>
          <p:nvSpPr>
            <p:cNvPr id="37" name="Freeform 37"/>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13"/>
              <a:stretch>
                <a:fillRect/>
              </a:stretch>
            </a:blipFill>
          </p:spPr>
        </p:sp>
        <p:sp>
          <p:nvSpPr>
            <p:cNvPr id="38" name="Freeform 38"/>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4"/>
              <a:stretch>
                <a:fillRect/>
              </a:stretch>
            </a:blipFill>
          </p:spPr>
        </p:sp>
        <p:sp>
          <p:nvSpPr>
            <p:cNvPr id="39" name="Freeform 39"/>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5"/>
              <a:stretch>
                <a:fillRect/>
              </a:stretch>
            </a:blipFill>
          </p:spPr>
        </p:sp>
        <p:sp>
          <p:nvSpPr>
            <p:cNvPr id="40" name="Freeform 40"/>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6"/>
              <a:stretch>
                <a:fillRect/>
              </a:stretch>
            </a:blip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Freeform 3"/>
          <p:cNvSpPr/>
          <p:nvPr/>
        </p:nvSpPr>
        <p:spPr>
          <a:xfrm>
            <a:off x="3378797" y="4505333"/>
            <a:ext cx="4635645" cy="1367215"/>
          </a:xfrm>
          <a:custGeom>
            <a:avLst/>
            <a:gdLst/>
            <a:ahLst/>
            <a:cxnLst/>
            <a:rect l="l" t="t" r="r" b="b"/>
            <a:pathLst>
              <a:path w="4635645" h="1367215">
                <a:moveTo>
                  <a:pt x="0" y="0"/>
                </a:moveTo>
                <a:lnTo>
                  <a:pt x="4635645" y="0"/>
                </a:lnTo>
                <a:lnTo>
                  <a:pt x="4635645" y="1367215"/>
                </a:lnTo>
                <a:lnTo>
                  <a:pt x="0" y="1367215"/>
                </a:lnTo>
                <a:lnTo>
                  <a:pt x="0" y="0"/>
                </a:lnTo>
                <a:close/>
              </a:path>
            </a:pathLst>
          </a:custGeom>
          <a:blipFill>
            <a:blip r:embed="rId4"/>
            <a:stretch>
              <a:fillRect r="-79804" b="-306103"/>
            </a:stretch>
          </a:blipFill>
        </p:spPr>
      </p:sp>
      <p:sp>
        <p:nvSpPr>
          <p:cNvPr id="4" name="Freeform 4"/>
          <p:cNvSpPr/>
          <p:nvPr/>
        </p:nvSpPr>
        <p:spPr>
          <a:xfrm>
            <a:off x="3378797" y="7253296"/>
            <a:ext cx="4635645" cy="892967"/>
          </a:xfrm>
          <a:custGeom>
            <a:avLst/>
            <a:gdLst/>
            <a:ahLst/>
            <a:cxnLst/>
            <a:rect l="l" t="t" r="r" b="b"/>
            <a:pathLst>
              <a:path w="4635645" h="892967">
                <a:moveTo>
                  <a:pt x="0" y="0"/>
                </a:moveTo>
                <a:lnTo>
                  <a:pt x="4635645" y="0"/>
                </a:lnTo>
                <a:lnTo>
                  <a:pt x="4635645" y="892966"/>
                </a:lnTo>
                <a:lnTo>
                  <a:pt x="0" y="892966"/>
                </a:lnTo>
                <a:lnTo>
                  <a:pt x="0" y="0"/>
                </a:lnTo>
                <a:close/>
              </a:path>
            </a:pathLst>
          </a:custGeom>
          <a:blipFill>
            <a:blip r:embed="rId5"/>
            <a:stretch>
              <a:fillRect t="-633705" r="-153460" b="-4058"/>
            </a:stretch>
          </a:blipFill>
        </p:spPr>
      </p:sp>
      <p:sp>
        <p:nvSpPr>
          <p:cNvPr id="5" name="Freeform 5"/>
          <p:cNvSpPr/>
          <p:nvPr/>
        </p:nvSpPr>
        <p:spPr>
          <a:xfrm>
            <a:off x="3378797" y="6705695"/>
            <a:ext cx="4635645" cy="547601"/>
          </a:xfrm>
          <a:custGeom>
            <a:avLst/>
            <a:gdLst/>
            <a:ahLst/>
            <a:cxnLst/>
            <a:rect l="l" t="t" r="r" b="b"/>
            <a:pathLst>
              <a:path w="4635645" h="547601">
                <a:moveTo>
                  <a:pt x="0" y="0"/>
                </a:moveTo>
                <a:lnTo>
                  <a:pt x="4635645" y="0"/>
                </a:lnTo>
                <a:lnTo>
                  <a:pt x="4635645" y="547601"/>
                </a:lnTo>
                <a:lnTo>
                  <a:pt x="0" y="547601"/>
                </a:lnTo>
                <a:lnTo>
                  <a:pt x="0" y="0"/>
                </a:lnTo>
                <a:close/>
              </a:path>
            </a:pathLst>
          </a:custGeom>
          <a:blipFill>
            <a:blip r:embed="rId6"/>
            <a:stretch>
              <a:fillRect r="-79804" b="-913933"/>
            </a:stretch>
          </a:blipFill>
        </p:spPr>
      </p:sp>
      <p:sp>
        <p:nvSpPr>
          <p:cNvPr id="6" name="Freeform 6"/>
          <p:cNvSpPr/>
          <p:nvPr/>
        </p:nvSpPr>
        <p:spPr>
          <a:xfrm>
            <a:off x="12582210" y="4430232"/>
            <a:ext cx="4667565" cy="3716031"/>
          </a:xfrm>
          <a:custGeom>
            <a:avLst/>
            <a:gdLst/>
            <a:ahLst/>
            <a:cxnLst/>
            <a:rect l="l" t="t" r="r" b="b"/>
            <a:pathLst>
              <a:path w="4667565" h="3716031">
                <a:moveTo>
                  <a:pt x="0" y="0"/>
                </a:moveTo>
                <a:lnTo>
                  <a:pt x="4667565" y="0"/>
                </a:lnTo>
                <a:lnTo>
                  <a:pt x="4667565" y="3716030"/>
                </a:lnTo>
                <a:lnTo>
                  <a:pt x="0" y="3716030"/>
                </a:lnTo>
                <a:lnTo>
                  <a:pt x="0" y="0"/>
                </a:lnTo>
                <a:close/>
              </a:path>
            </a:pathLst>
          </a:custGeom>
          <a:blipFill>
            <a:blip r:embed="rId7"/>
            <a:stretch>
              <a:fillRect l="-554485" t="-224944" r="-534997" b="-670475"/>
            </a:stretch>
          </a:blipFill>
        </p:spPr>
      </p:sp>
      <p:sp>
        <p:nvSpPr>
          <p:cNvPr id="7" name="Freeform 7"/>
          <p:cNvSpPr/>
          <p:nvPr/>
        </p:nvSpPr>
        <p:spPr>
          <a:xfrm>
            <a:off x="8014442" y="5079694"/>
            <a:ext cx="4631575" cy="825901"/>
          </a:xfrm>
          <a:custGeom>
            <a:avLst/>
            <a:gdLst/>
            <a:ahLst/>
            <a:cxnLst/>
            <a:rect l="l" t="t" r="r" b="b"/>
            <a:pathLst>
              <a:path w="4631575" h="825901">
                <a:moveTo>
                  <a:pt x="0" y="0"/>
                </a:moveTo>
                <a:lnTo>
                  <a:pt x="4631574" y="0"/>
                </a:lnTo>
                <a:lnTo>
                  <a:pt x="4631574" y="825901"/>
                </a:lnTo>
                <a:lnTo>
                  <a:pt x="0" y="825901"/>
                </a:lnTo>
                <a:lnTo>
                  <a:pt x="0" y="0"/>
                </a:lnTo>
                <a:close/>
              </a:path>
            </a:pathLst>
          </a:custGeom>
          <a:blipFill>
            <a:blip r:embed="rId7"/>
            <a:stretch>
              <a:fillRect l="-13973" t="-220421" r="-3943" b="-120421"/>
            </a:stretch>
          </a:blipFill>
        </p:spPr>
      </p:sp>
      <p:sp>
        <p:nvSpPr>
          <p:cNvPr id="8" name="Freeform 8"/>
          <p:cNvSpPr/>
          <p:nvPr/>
        </p:nvSpPr>
        <p:spPr>
          <a:xfrm>
            <a:off x="8014442" y="4497560"/>
            <a:ext cx="4631575" cy="582134"/>
          </a:xfrm>
          <a:custGeom>
            <a:avLst/>
            <a:gdLst/>
            <a:ahLst/>
            <a:cxnLst/>
            <a:rect l="l" t="t" r="r" b="b"/>
            <a:pathLst>
              <a:path w="4631575" h="582134">
                <a:moveTo>
                  <a:pt x="0" y="0"/>
                </a:moveTo>
                <a:lnTo>
                  <a:pt x="4631574" y="0"/>
                </a:lnTo>
                <a:lnTo>
                  <a:pt x="4631574" y="582134"/>
                </a:lnTo>
                <a:lnTo>
                  <a:pt x="0" y="582134"/>
                </a:lnTo>
                <a:lnTo>
                  <a:pt x="0" y="0"/>
                </a:lnTo>
                <a:close/>
              </a:path>
            </a:pathLst>
          </a:custGeom>
          <a:blipFill>
            <a:blip r:embed="rId4"/>
            <a:stretch>
              <a:fillRect r="-67130" b="-785772"/>
            </a:stretch>
          </a:blipFill>
        </p:spPr>
      </p:sp>
      <p:sp>
        <p:nvSpPr>
          <p:cNvPr id="9" name="Freeform 9"/>
          <p:cNvSpPr/>
          <p:nvPr/>
        </p:nvSpPr>
        <p:spPr>
          <a:xfrm>
            <a:off x="3386621" y="5872548"/>
            <a:ext cx="4635645" cy="833147"/>
          </a:xfrm>
          <a:custGeom>
            <a:avLst/>
            <a:gdLst/>
            <a:ahLst/>
            <a:cxnLst/>
            <a:rect l="l" t="t" r="r" b="b"/>
            <a:pathLst>
              <a:path w="4635645" h="833147">
                <a:moveTo>
                  <a:pt x="0" y="0"/>
                </a:moveTo>
                <a:lnTo>
                  <a:pt x="4635645" y="0"/>
                </a:lnTo>
                <a:lnTo>
                  <a:pt x="4635645" y="833147"/>
                </a:lnTo>
                <a:lnTo>
                  <a:pt x="0" y="833147"/>
                </a:lnTo>
                <a:lnTo>
                  <a:pt x="0" y="0"/>
                </a:lnTo>
                <a:close/>
              </a:path>
            </a:pathLst>
          </a:custGeom>
          <a:blipFill>
            <a:blip r:embed="rId7"/>
            <a:stretch>
              <a:fillRect l="-14227" t="-319557" r="-37729" b="-144102"/>
            </a:stretch>
          </a:blipFill>
        </p:spPr>
      </p:sp>
      <p:sp>
        <p:nvSpPr>
          <p:cNvPr id="10" name="Freeform 10"/>
          <p:cNvSpPr/>
          <p:nvPr/>
        </p:nvSpPr>
        <p:spPr>
          <a:xfrm>
            <a:off x="8014442" y="5905595"/>
            <a:ext cx="4631575" cy="800100"/>
          </a:xfrm>
          <a:custGeom>
            <a:avLst/>
            <a:gdLst/>
            <a:ahLst/>
            <a:cxnLst/>
            <a:rect l="l" t="t" r="r" b="b"/>
            <a:pathLst>
              <a:path w="4631575" h="800100">
                <a:moveTo>
                  <a:pt x="0" y="0"/>
                </a:moveTo>
                <a:lnTo>
                  <a:pt x="4631574" y="0"/>
                </a:lnTo>
                <a:lnTo>
                  <a:pt x="4631574" y="800100"/>
                </a:lnTo>
                <a:lnTo>
                  <a:pt x="0" y="800100"/>
                </a:lnTo>
                <a:lnTo>
                  <a:pt x="0" y="0"/>
                </a:lnTo>
                <a:close/>
              </a:path>
            </a:pathLst>
          </a:custGeom>
          <a:blipFill>
            <a:blip r:embed="rId5"/>
            <a:stretch>
              <a:fillRect t="-638989" r="-131254" b="-11606"/>
            </a:stretch>
          </a:blipFill>
        </p:spPr>
      </p:sp>
      <p:sp>
        <p:nvSpPr>
          <p:cNvPr id="11" name="Freeform 11"/>
          <p:cNvSpPr/>
          <p:nvPr/>
        </p:nvSpPr>
        <p:spPr>
          <a:xfrm>
            <a:off x="8022266" y="6705695"/>
            <a:ext cx="4623750" cy="1440567"/>
          </a:xfrm>
          <a:custGeom>
            <a:avLst/>
            <a:gdLst/>
            <a:ahLst/>
            <a:cxnLst/>
            <a:rect l="l" t="t" r="r" b="b"/>
            <a:pathLst>
              <a:path w="4623750" h="1440567">
                <a:moveTo>
                  <a:pt x="0" y="0"/>
                </a:moveTo>
                <a:lnTo>
                  <a:pt x="4623750" y="0"/>
                </a:lnTo>
                <a:lnTo>
                  <a:pt x="4623750" y="1440567"/>
                </a:lnTo>
                <a:lnTo>
                  <a:pt x="0" y="1440567"/>
                </a:lnTo>
                <a:lnTo>
                  <a:pt x="0" y="0"/>
                </a:lnTo>
                <a:close/>
              </a:path>
            </a:pathLst>
          </a:custGeom>
          <a:blipFill>
            <a:blip r:embed="rId6"/>
            <a:stretch>
              <a:fillRect r="-41383" b="-202287"/>
            </a:stretch>
          </a:blipFill>
        </p:spPr>
      </p:sp>
      <p:graphicFrame>
        <p:nvGraphicFramePr>
          <p:cNvPr id="12" name="Table 12"/>
          <p:cNvGraphicFramePr>
            <a:graphicFrameLocks noGrp="1"/>
          </p:cNvGraphicFramePr>
          <p:nvPr/>
        </p:nvGraphicFramePr>
        <p:xfrm>
          <a:off x="1028700" y="2550652"/>
          <a:ext cx="16230600" cy="5595611"/>
        </p:xfrm>
        <a:graphic>
          <a:graphicData uri="http://schemas.openxmlformats.org/drawingml/2006/table">
            <a:tbl>
              <a:tblPr/>
              <a:tblGrid>
                <a:gridCol w="2351875">
                  <a:extLst>
                    <a:ext uri="{9D8B030D-6E8A-4147-A177-3AD203B41FA5}">
                      <a16:colId xmlns:a16="http://schemas.microsoft.com/office/drawing/2014/main" val="20000"/>
                    </a:ext>
                  </a:extLst>
                </a:gridCol>
                <a:gridCol w="4632000">
                  <a:extLst>
                    <a:ext uri="{9D8B030D-6E8A-4147-A177-3AD203B41FA5}">
                      <a16:colId xmlns:a16="http://schemas.microsoft.com/office/drawing/2014/main" val="20001"/>
                    </a:ext>
                  </a:extLst>
                </a:gridCol>
                <a:gridCol w="4626180">
                  <a:extLst>
                    <a:ext uri="{9D8B030D-6E8A-4147-A177-3AD203B41FA5}">
                      <a16:colId xmlns:a16="http://schemas.microsoft.com/office/drawing/2014/main" val="20002"/>
                    </a:ext>
                  </a:extLst>
                </a:gridCol>
                <a:gridCol w="4620545">
                  <a:extLst>
                    <a:ext uri="{9D8B030D-6E8A-4147-A177-3AD203B41FA5}">
                      <a16:colId xmlns:a16="http://schemas.microsoft.com/office/drawing/2014/main" val="20003"/>
                    </a:ext>
                  </a:extLst>
                </a:gridCol>
              </a:tblGrid>
              <a:tr h="1390294">
                <a:tc>
                  <a:txBody>
                    <a:bodyPr/>
                    <a:lstStyle/>
                    <a:p>
                      <a:pPr algn="l">
                        <a:lnSpc>
                          <a:spcPts val="3849"/>
                        </a:lnSpc>
                        <a:defRPr/>
                      </a:pPr>
                      <a:r>
                        <a:rPr lang="en-US" sz="2499" b="1">
                          <a:solidFill>
                            <a:srgbClr val="FFFFFF"/>
                          </a:solidFill>
                          <a:latin typeface="Arimo Bold"/>
                          <a:ea typeface="Arimo Bold"/>
                          <a:cs typeface="Arimo Bold"/>
                          <a:sym typeface="Arimo Bold"/>
                        </a:rPr>
                        <a:t>Models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80"/>
                        </a:lnSpc>
                        <a:defRPr/>
                      </a:pPr>
                      <a:r>
                        <a:rPr lang="en-US" sz="2000" b="1">
                          <a:solidFill>
                            <a:srgbClr val="FFFFFF"/>
                          </a:solidFill>
                          <a:latin typeface="Arimo Bold"/>
                          <a:ea typeface="Arimo Bold"/>
                          <a:cs typeface="Arimo Bold"/>
                          <a:sym typeface="Arimo Bold"/>
                        </a:rPr>
                        <a:t>SwinIR</a:t>
                      </a:r>
                      <a:endParaRPr lang="en-US" sz="1100"/>
                    </a:p>
                    <a:p>
                      <a:pPr algn="l">
                        <a:lnSpc>
                          <a:spcPts val="3080"/>
                        </a:lnSpc>
                      </a:pPr>
                      <a:r>
                        <a:rPr lang="en-US" sz="2000" b="1">
                          <a:solidFill>
                            <a:srgbClr val="FFFFFF"/>
                          </a:solidFill>
                          <a:latin typeface="Arimo Bold"/>
                          <a:ea typeface="Arimo Bold"/>
                          <a:cs typeface="Arimo Bold"/>
                          <a:sym typeface="Arimo Bold"/>
                        </a:rPr>
                        <a:t>(Swin Transformer for Image Restoration)</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just">
                        <a:lnSpc>
                          <a:spcPts val="3080"/>
                        </a:lnSpc>
                        <a:defRPr/>
                      </a:pPr>
                      <a:r>
                        <a:rPr lang="en-US" sz="2000" b="1">
                          <a:solidFill>
                            <a:srgbClr val="FFFFFF"/>
                          </a:solidFill>
                          <a:latin typeface="Arimo Bold"/>
                          <a:ea typeface="Arimo Bold"/>
                          <a:cs typeface="Arimo Bold"/>
                          <a:sym typeface="Arimo Bold"/>
                        </a:rPr>
                        <a:t>STFAN </a:t>
                      </a:r>
                      <a:endParaRPr lang="en-US" sz="1100"/>
                    </a:p>
                    <a:p>
                      <a:pPr algn="l">
                        <a:lnSpc>
                          <a:spcPts val="3080"/>
                        </a:lnSpc>
                      </a:pPr>
                      <a:r>
                        <a:rPr lang="en-US" sz="2000" b="1">
                          <a:solidFill>
                            <a:srgbClr val="FFFFFF"/>
                          </a:solidFill>
                          <a:latin typeface="Arimo Bold"/>
                          <a:ea typeface="Arimo Bold"/>
                          <a:cs typeface="Arimo Bold"/>
                          <a:sym typeface="Arimo Bold"/>
                        </a:rPr>
                        <a:t>(Spatio-Temporal Feature Aggregation Network)</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080"/>
                        </a:lnSpc>
                        <a:defRPr/>
                      </a:pPr>
                      <a:r>
                        <a:rPr lang="en-US" sz="2000" b="1">
                          <a:solidFill>
                            <a:srgbClr val="FFFFFF"/>
                          </a:solidFill>
                          <a:latin typeface="Arimo Bold"/>
                          <a:ea typeface="Arimo Bold"/>
                          <a:cs typeface="Arimo Bold"/>
                          <a:sym typeface="Arimo Bold"/>
                        </a:rPr>
                        <a:t>RADIAN </a:t>
                      </a:r>
                      <a:r>
                        <a:rPr lang="en-US" sz="2000" b="1">
                          <a:solidFill>
                            <a:srgbClr val="FF3131"/>
                          </a:solidFill>
                          <a:latin typeface="Arimo Bold"/>
                          <a:ea typeface="Arimo Bold"/>
                          <a:cs typeface="Arimo Bold"/>
                          <a:sym typeface="Arimo Bold"/>
                        </a:rPr>
                        <a:t>(Our Proposed Model)</a:t>
                      </a:r>
                      <a:endParaRPr lang="en-US" sz="1100"/>
                    </a:p>
                    <a:p>
                      <a:pPr algn="l">
                        <a:lnSpc>
                          <a:spcPts val="3080"/>
                        </a:lnSpc>
                      </a:pPr>
                      <a:r>
                        <a:rPr lang="en-US" sz="2000" b="1">
                          <a:solidFill>
                            <a:srgbClr val="FFFFFF"/>
                          </a:solidFill>
                          <a:latin typeface="Arimo Bold"/>
                          <a:ea typeface="Arimo Bold"/>
                          <a:cs typeface="Arimo Bold"/>
                          <a:sym typeface="Arimo Bold"/>
                        </a:rPr>
                        <a:t>(Residual Aligned Deformable Image Attention Network)</a:t>
                      </a:r>
                    </a:p>
                  </a:txBody>
                  <a:tcPr marL="85725" marR="85725" marT="85725" marB="85725" anchor="ctr">
                    <a:lnL w="19050" cap="flat" cmpd="sng" algn="ctr">
                      <a:solidFill>
                        <a:srgbClr val="FFFFFF"/>
                      </a:solidFill>
                      <a:prstDash val="solid"/>
                      <a:round/>
                      <a:headEnd type="none" w="med" len="med"/>
                      <a:tailEnd type="none" w="med" len="med"/>
                    </a:lnL>
                    <a:lnR w="19050" cap="flat" cmpd="sng" algn="ctr">
                      <a:solidFill>
                        <a:srgbClr val="FFFFFF"/>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54337">
                <a:tc>
                  <a:txBody>
                    <a:bodyPr/>
                    <a:lstStyle/>
                    <a:p>
                      <a:pPr algn="l">
                        <a:lnSpc>
                          <a:spcPts val="2772"/>
                        </a:lnSpc>
                        <a:defRPr/>
                      </a:pPr>
                      <a:r>
                        <a:rPr lang="en-US" sz="1800" b="1">
                          <a:solidFill>
                            <a:srgbClr val="0F0F0F"/>
                          </a:solidFill>
                          <a:latin typeface="Arimo Bold"/>
                          <a:ea typeface="Arimo Bold"/>
                          <a:cs typeface="Arimo Bold"/>
                          <a:sym typeface="Arimo Bold"/>
                        </a:rPr>
                        <a:t>Input Type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Single Image (SISR)</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464"/>
                        </a:lnSpc>
                        <a:defRPr/>
                      </a:pPr>
                      <a:r>
                        <a:rPr lang="en-US" sz="1600" b="1">
                          <a:solidFill>
                            <a:srgbClr val="0F0F0F"/>
                          </a:solidFill>
                          <a:latin typeface="Arimo Bold"/>
                          <a:ea typeface="Arimo Bold"/>
                          <a:cs typeface="Arimo Bold"/>
                          <a:sym typeface="Arimo Bold"/>
                        </a:rPr>
                        <a:t>Multi-Frame (&gt;5) video-like stacks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l">
                        <a:lnSpc>
                          <a:spcPts val="2464"/>
                        </a:lnSpc>
                        <a:defRPr/>
                      </a:pPr>
                      <a:r>
                        <a:rPr lang="en-US" sz="1600" b="1">
                          <a:solidFill>
                            <a:srgbClr val="0F0F0F"/>
                          </a:solidFill>
                          <a:latin typeface="Arimo Bold"/>
                          <a:ea typeface="Arimo Bold"/>
                          <a:cs typeface="Arimo Bold"/>
                          <a:sym typeface="Arimo Bold"/>
                        </a:rPr>
                        <a:t>Dual Low-Resolution Frames (Shifted/Noisy)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54337">
                <a:tc>
                  <a:txBody>
                    <a:bodyPr/>
                    <a:lstStyle/>
                    <a:p>
                      <a:pPr algn="l">
                        <a:lnSpc>
                          <a:spcPts val="2772"/>
                        </a:lnSpc>
                        <a:defRPr/>
                      </a:pPr>
                      <a:r>
                        <a:rPr lang="en-US" sz="1800" b="1">
                          <a:solidFill>
                            <a:srgbClr val="0F0F0F"/>
                          </a:solidFill>
                          <a:latin typeface="Arimo Bold"/>
                          <a:ea typeface="Arimo Bold"/>
                          <a:cs typeface="Arimo Bold"/>
                          <a:sym typeface="Arimo Bold"/>
                        </a:rPr>
                        <a:t>Noise Handling</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No explicit denoising; sensitive to artifacts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Assumes pre-cleaned data</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Explicit Noise-Aware Module + Estimation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948">
                <a:tc>
                  <a:txBody>
                    <a:bodyPr/>
                    <a:lstStyle/>
                    <a:p>
                      <a:pPr algn="l">
                        <a:lnSpc>
                          <a:spcPts val="2772"/>
                        </a:lnSpc>
                        <a:defRPr/>
                      </a:pPr>
                      <a:r>
                        <a:rPr lang="en-US" sz="1800" b="1">
                          <a:solidFill>
                            <a:srgbClr val="0F0F0F"/>
                          </a:solidFill>
                          <a:latin typeface="Arimo Bold"/>
                          <a:ea typeface="Arimo Bold"/>
                          <a:cs typeface="Arimo Bold"/>
                          <a:sym typeface="Arimo Bold"/>
                        </a:rPr>
                        <a:t>Alignment Method</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No alignment (single input)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Optical flow + attention aggregation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TDAN-style deformable alignment + refinement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948">
                <a:tc>
                  <a:txBody>
                    <a:bodyPr/>
                    <a:lstStyle/>
                    <a:p>
                      <a:pPr algn="l">
                        <a:lnSpc>
                          <a:spcPts val="2772"/>
                        </a:lnSpc>
                        <a:defRPr/>
                      </a:pPr>
                      <a:r>
                        <a:rPr lang="en-US" sz="1800" b="1">
                          <a:solidFill>
                            <a:srgbClr val="0F0F0F"/>
                          </a:solidFill>
                          <a:latin typeface="Arimo Bold"/>
                          <a:ea typeface="Arimo Bold"/>
                          <a:cs typeface="Arimo Bold"/>
                          <a:sym typeface="Arimo Bold"/>
                        </a:rPr>
                        <a:t>Edge Preservation</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Strong due to attention, but risks hallucinations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Partial Via temporal fusion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Channel Attention Blocks (RCAN) + Edge Loss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4337">
                <a:tc>
                  <a:txBody>
                    <a:bodyPr/>
                    <a:lstStyle/>
                    <a:p>
                      <a:pPr algn="l">
                        <a:lnSpc>
                          <a:spcPts val="2772"/>
                        </a:lnSpc>
                        <a:defRPr/>
                      </a:pPr>
                      <a:r>
                        <a:rPr lang="en-US" sz="1800" b="1">
                          <a:solidFill>
                            <a:srgbClr val="0F0F0F"/>
                          </a:solidFill>
                          <a:latin typeface="Arimo Bold"/>
                          <a:ea typeface="Arimo Bold"/>
                          <a:cs typeface="Arimo Bold"/>
                          <a:sym typeface="Arimo Bold"/>
                        </a:rPr>
                        <a:t>Sensor Shift</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Fails under misaligned conditions</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Needs high frame overlap</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Handles sub-pixel motion + noise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98409">
                <a:tc>
                  <a:txBody>
                    <a:bodyPr/>
                    <a:lstStyle/>
                    <a:p>
                      <a:pPr algn="l">
                        <a:lnSpc>
                          <a:spcPts val="2772"/>
                        </a:lnSpc>
                        <a:defRPr/>
                      </a:pPr>
                      <a:r>
                        <a:rPr lang="en-US" sz="1800" b="1">
                          <a:solidFill>
                            <a:srgbClr val="0F0F0F"/>
                          </a:solidFill>
                          <a:latin typeface="Arimo Bold"/>
                          <a:ea typeface="Arimo Bold"/>
                          <a:cs typeface="Arimo Bold"/>
                          <a:sym typeface="Arimo Bold"/>
                        </a:rPr>
                        <a:t>Inference Efficiency</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ts val="2464"/>
                        </a:lnSpc>
                        <a:defRPr/>
                      </a:pPr>
                      <a:r>
                        <a:rPr lang="en-US" sz="1600" b="1">
                          <a:solidFill>
                            <a:srgbClr val="0F0F0F"/>
                          </a:solidFill>
                          <a:latin typeface="Arimo Bold"/>
                          <a:ea typeface="Arimo Bold"/>
                          <a:cs typeface="Arimo Bold"/>
                          <a:sym typeface="Arimo Bold"/>
                        </a:rPr>
                        <a:t>Slower; needs &gt;8GB VRAM for good performance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Demands high memory &amp; time</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464"/>
                        </a:lnSpc>
                        <a:defRPr/>
                      </a:pPr>
                      <a:r>
                        <a:rPr lang="en-US" sz="1600" b="1">
                          <a:solidFill>
                            <a:srgbClr val="0F0F0F"/>
                          </a:solidFill>
                          <a:latin typeface="Arimo Bold"/>
                          <a:ea typeface="Arimo Bold"/>
                          <a:cs typeface="Arimo Bold"/>
                          <a:sym typeface="Arimo Bold"/>
                        </a:rPr>
                        <a:t>Efficient on T4 GPU </a:t>
                      </a:r>
                      <a:endParaRPr lang="en-US" sz="1100"/>
                    </a:p>
                  </a:txBody>
                  <a:tcPr marL="85725" marR="85725" marT="85725" marB="857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3" name="TextBox 13"/>
          <p:cNvSpPr txBox="1"/>
          <p:nvPr/>
        </p:nvSpPr>
        <p:spPr>
          <a:xfrm>
            <a:off x="1063857" y="942975"/>
            <a:ext cx="14097549"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How different is it from any other existing ideas?</a:t>
            </a:r>
          </a:p>
        </p:txBody>
      </p:sp>
      <p:sp>
        <p:nvSpPr>
          <p:cNvPr id="14" name="Freeform 14"/>
          <p:cNvSpPr/>
          <p:nvPr/>
        </p:nvSpPr>
        <p:spPr>
          <a:xfrm>
            <a:off x="881735" y="8311729"/>
            <a:ext cx="16368040" cy="1022555"/>
          </a:xfrm>
          <a:custGeom>
            <a:avLst/>
            <a:gdLst/>
            <a:ahLst/>
            <a:cxnLst/>
            <a:rect l="l" t="t" r="r" b="b"/>
            <a:pathLst>
              <a:path w="16368040" h="1022555">
                <a:moveTo>
                  <a:pt x="0" y="0"/>
                </a:moveTo>
                <a:lnTo>
                  <a:pt x="16368040" y="0"/>
                </a:lnTo>
                <a:lnTo>
                  <a:pt x="16368040" y="1022555"/>
                </a:lnTo>
                <a:lnTo>
                  <a:pt x="0" y="1022555"/>
                </a:lnTo>
                <a:lnTo>
                  <a:pt x="0" y="0"/>
                </a:lnTo>
                <a:close/>
              </a:path>
            </a:pathLst>
          </a:custGeom>
          <a:blipFill>
            <a:blip r:embed="rId8"/>
            <a:stretch>
              <a:fillRect l="-24149" t="-434203" b="-791437"/>
            </a:stretch>
          </a:blipFill>
          <a:ln w="38100" cap="sq">
            <a:solidFill>
              <a:srgbClr val="FFFFFF"/>
            </a:solidFill>
            <a:prstDash val="solid"/>
            <a:miter/>
          </a:ln>
        </p:spPr>
      </p:sp>
      <p:sp>
        <p:nvSpPr>
          <p:cNvPr id="15" name="TextBox 15"/>
          <p:cNvSpPr txBox="1"/>
          <p:nvPr/>
        </p:nvSpPr>
        <p:spPr>
          <a:xfrm>
            <a:off x="1028700" y="8324468"/>
            <a:ext cx="16136906" cy="949452"/>
          </a:xfrm>
          <a:prstGeom prst="rect">
            <a:avLst/>
          </a:prstGeom>
        </p:spPr>
        <p:txBody>
          <a:bodyPr lIns="0" tIns="0" rIns="0" bIns="0" rtlCol="0" anchor="t">
            <a:spAutoFit/>
          </a:bodyPr>
          <a:lstStyle/>
          <a:p>
            <a:pPr algn="l">
              <a:lnSpc>
                <a:spcPts val="2484"/>
              </a:lnSpc>
            </a:pPr>
            <a:r>
              <a:rPr lang="en-US" sz="1800">
                <a:solidFill>
                  <a:srgbClr val="D9D9D9"/>
                </a:solidFill>
                <a:latin typeface="Arimo"/>
                <a:ea typeface="Arimo"/>
                <a:cs typeface="Arimo"/>
                <a:sym typeface="Arimo"/>
              </a:rPr>
              <a:t>RADIAN differs by explicitly addressing the two key challenges in satellite MISR: misalignment and realistic noise. Unlike STFAN, which requires many clean frames, and SwinIR, which only handles single-image inputs, our model aligns two noisy frames using deformable convolutions and enhances detail via channel attention. It’s lightweight, robust to sensor degradation, and even supports blind quality estimation, making it ideal for real-world deployment.</a:t>
            </a:r>
          </a:p>
        </p:txBody>
      </p:sp>
      <p:sp>
        <p:nvSpPr>
          <p:cNvPr id="16" name="TextBox 16"/>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17" name="TextBox 17"/>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18" name="TextBox 18"/>
          <p:cNvSpPr txBox="1"/>
          <p:nvPr/>
        </p:nvSpPr>
        <p:spPr>
          <a:xfrm>
            <a:off x="4373911" y="9459649"/>
            <a:ext cx="1579141"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Differences</a:t>
            </a:r>
          </a:p>
        </p:txBody>
      </p:sp>
      <p:sp>
        <p:nvSpPr>
          <p:cNvPr id="19" name="TextBox 19"/>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20" name="TextBox 20"/>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21" name="TextBox 21"/>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22" name="TextBox 22"/>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23" name="TextBox 23"/>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24" name="TextBox 24"/>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25" name="Group 25"/>
          <p:cNvGrpSpPr/>
          <p:nvPr/>
        </p:nvGrpSpPr>
        <p:grpSpPr>
          <a:xfrm>
            <a:off x="960905" y="9873896"/>
            <a:ext cx="16363458" cy="391093"/>
            <a:chOff x="0" y="0"/>
            <a:chExt cx="21817945" cy="521457"/>
          </a:xfrm>
        </p:grpSpPr>
        <p:sp>
          <p:nvSpPr>
            <p:cNvPr id="26" name="AutoShape 26"/>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27" name="Freeform 27"/>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9"/>
              <a:stretch>
                <a:fillRect/>
              </a:stretch>
            </a:blipFill>
          </p:spPr>
        </p:sp>
        <p:sp>
          <p:nvSpPr>
            <p:cNvPr id="28" name="Freeform 28"/>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10"/>
              <a:stretch>
                <a:fillRect/>
              </a:stretch>
            </a:blipFill>
          </p:spPr>
        </p:sp>
        <p:sp>
          <p:nvSpPr>
            <p:cNvPr id="29" name="Freeform 29"/>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11"/>
              <a:stretch>
                <a:fillRect/>
              </a:stretch>
            </a:blipFill>
          </p:spPr>
        </p:sp>
        <p:sp>
          <p:nvSpPr>
            <p:cNvPr id="30" name="Freeform 30"/>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12"/>
              <a:stretch>
                <a:fillRect/>
              </a:stretch>
            </a:blipFill>
          </p:spPr>
        </p:sp>
        <p:sp>
          <p:nvSpPr>
            <p:cNvPr id="31" name="Freeform 31"/>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13"/>
              <a:stretch>
                <a:fillRect/>
              </a:stretch>
            </a:blipFill>
          </p:spPr>
        </p:sp>
        <p:sp>
          <p:nvSpPr>
            <p:cNvPr id="32" name="Freeform 32"/>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14"/>
              <a:stretch>
                <a:fillRect/>
              </a:stretch>
            </a:blipFill>
          </p:spPr>
        </p:sp>
        <p:sp>
          <p:nvSpPr>
            <p:cNvPr id="33" name="Freeform 33"/>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5"/>
              <a:stretch>
                <a:fillRect/>
              </a:stretch>
            </a:blipFill>
          </p:spPr>
        </p:sp>
        <p:sp>
          <p:nvSpPr>
            <p:cNvPr id="34" name="Freeform 34"/>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6"/>
              <a:stretch>
                <a:fillRect/>
              </a:stretch>
            </a:blipFill>
          </p:spPr>
        </p:sp>
        <p:sp>
          <p:nvSpPr>
            <p:cNvPr id="35" name="Freeform 35"/>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7"/>
              <a:stretch>
                <a:fillRect/>
              </a:stretch>
            </a:blip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Freeform 3"/>
          <p:cNvSpPr/>
          <p:nvPr/>
        </p:nvSpPr>
        <p:spPr>
          <a:xfrm>
            <a:off x="8323545" y="2083263"/>
            <a:ext cx="9438726" cy="6675194"/>
          </a:xfrm>
          <a:custGeom>
            <a:avLst/>
            <a:gdLst/>
            <a:ahLst/>
            <a:cxnLst/>
            <a:rect l="l" t="t" r="r" b="b"/>
            <a:pathLst>
              <a:path w="9438726" h="6675194">
                <a:moveTo>
                  <a:pt x="0" y="0"/>
                </a:moveTo>
                <a:lnTo>
                  <a:pt x="9438725" y="0"/>
                </a:lnTo>
                <a:lnTo>
                  <a:pt x="9438725" y="6675194"/>
                </a:lnTo>
                <a:lnTo>
                  <a:pt x="0" y="6675194"/>
                </a:lnTo>
                <a:lnTo>
                  <a:pt x="0" y="0"/>
                </a:lnTo>
                <a:close/>
              </a:path>
            </a:pathLst>
          </a:custGeom>
          <a:blipFill>
            <a:blip r:embed="rId4"/>
            <a:stretch>
              <a:fillRect b="-570"/>
            </a:stretch>
          </a:blipFill>
        </p:spPr>
      </p:sp>
      <p:sp>
        <p:nvSpPr>
          <p:cNvPr id="4" name="Freeform 4"/>
          <p:cNvSpPr/>
          <p:nvPr/>
        </p:nvSpPr>
        <p:spPr>
          <a:xfrm>
            <a:off x="8323545" y="2083263"/>
            <a:ext cx="9438726" cy="6713294"/>
          </a:xfrm>
          <a:custGeom>
            <a:avLst/>
            <a:gdLst/>
            <a:ahLst/>
            <a:cxnLst/>
            <a:rect l="l" t="t" r="r" b="b"/>
            <a:pathLst>
              <a:path w="9438726" h="6713294">
                <a:moveTo>
                  <a:pt x="0" y="0"/>
                </a:moveTo>
                <a:lnTo>
                  <a:pt x="9438725" y="0"/>
                </a:lnTo>
                <a:lnTo>
                  <a:pt x="9438725" y="6713294"/>
                </a:lnTo>
                <a:lnTo>
                  <a:pt x="0" y="6713294"/>
                </a:lnTo>
                <a:lnTo>
                  <a:pt x="0" y="0"/>
                </a:lnTo>
                <a:close/>
              </a:path>
            </a:pathLst>
          </a:custGeom>
          <a:blipFill>
            <a:blip r:embed="rId5"/>
            <a:stretch>
              <a:fillRect/>
            </a:stretch>
          </a:blipFill>
        </p:spPr>
      </p:sp>
      <p:sp>
        <p:nvSpPr>
          <p:cNvPr id="5" name="TextBox 5"/>
          <p:cNvSpPr txBox="1"/>
          <p:nvPr/>
        </p:nvSpPr>
        <p:spPr>
          <a:xfrm>
            <a:off x="1019175" y="942975"/>
            <a:ext cx="8774911"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Loss Function</a:t>
            </a:r>
          </a:p>
        </p:txBody>
      </p:sp>
      <p:sp>
        <p:nvSpPr>
          <p:cNvPr id="6" name="TextBox 6"/>
          <p:cNvSpPr txBox="1"/>
          <p:nvPr/>
        </p:nvSpPr>
        <p:spPr>
          <a:xfrm>
            <a:off x="1028700" y="2544124"/>
            <a:ext cx="6889776" cy="6102858"/>
          </a:xfrm>
          <a:prstGeom prst="rect">
            <a:avLst/>
          </a:prstGeom>
        </p:spPr>
        <p:txBody>
          <a:bodyPr lIns="0" tIns="0" rIns="0" bIns="0" rtlCol="0" anchor="t">
            <a:spAutoFit/>
          </a:bodyPr>
          <a:lstStyle/>
          <a:p>
            <a:pPr algn="l">
              <a:lnSpc>
                <a:spcPts val="3035"/>
              </a:lnSpc>
            </a:pPr>
            <a:r>
              <a:rPr lang="en-US" sz="2199">
                <a:solidFill>
                  <a:srgbClr val="D9D9D9"/>
                </a:solidFill>
                <a:latin typeface="Arimo"/>
                <a:ea typeface="Arimo"/>
                <a:cs typeface="Arimo"/>
                <a:sym typeface="Arimo"/>
              </a:rPr>
              <a:t>The proposed </a:t>
            </a:r>
            <a:r>
              <a:rPr lang="en-US" sz="2199" b="1">
                <a:solidFill>
                  <a:srgbClr val="D9D9D9"/>
                </a:solidFill>
                <a:latin typeface="Arimo Bold"/>
                <a:ea typeface="Arimo Bold"/>
                <a:cs typeface="Arimo Bold"/>
                <a:sym typeface="Arimo Bold"/>
              </a:rPr>
              <a:t>loss framework</a:t>
            </a:r>
            <a:r>
              <a:rPr lang="en-US" sz="2199">
                <a:solidFill>
                  <a:srgbClr val="D9D9D9"/>
                </a:solidFill>
                <a:latin typeface="Arimo"/>
                <a:ea typeface="Arimo"/>
                <a:cs typeface="Arimo"/>
                <a:sym typeface="Arimo"/>
              </a:rPr>
              <a:t> supervises a dual-image super-resolution model under real-world noise and degradation. It integrates a </a:t>
            </a:r>
            <a:r>
              <a:rPr lang="en-US" sz="2199" b="1">
                <a:solidFill>
                  <a:srgbClr val="D9D9D9"/>
                </a:solidFill>
                <a:latin typeface="Arimo Bold"/>
                <a:ea typeface="Arimo Bold"/>
                <a:cs typeface="Arimo Bold"/>
                <a:sym typeface="Arimo Bold"/>
              </a:rPr>
              <a:t>Noise Map</a:t>
            </a:r>
            <a:r>
              <a:rPr lang="en-US" sz="2199">
                <a:solidFill>
                  <a:srgbClr val="D9D9D9"/>
                </a:solidFill>
                <a:latin typeface="Arimo"/>
                <a:ea typeface="Arimo"/>
                <a:cs typeface="Arimo"/>
                <a:sym typeface="Arimo"/>
              </a:rPr>
              <a:t>, estimated from inputs, to modulate both alignment (via </a:t>
            </a:r>
            <a:r>
              <a:rPr lang="en-US" sz="2199" b="1">
                <a:solidFill>
                  <a:srgbClr val="D9D9D9"/>
                </a:solidFill>
                <a:latin typeface="Arimo Bold"/>
                <a:ea typeface="Arimo Bold"/>
                <a:cs typeface="Arimo Bold"/>
                <a:sym typeface="Arimo Bold"/>
              </a:rPr>
              <a:t>Noise-Aware TDAN)</a:t>
            </a:r>
            <a:r>
              <a:rPr lang="en-US" sz="2199">
                <a:solidFill>
                  <a:srgbClr val="D9D9D9"/>
                </a:solidFill>
                <a:latin typeface="Arimo"/>
                <a:ea typeface="Arimo"/>
                <a:cs typeface="Arimo"/>
                <a:sym typeface="Arimo"/>
              </a:rPr>
              <a:t> and reconstruction (via </a:t>
            </a:r>
            <a:r>
              <a:rPr lang="en-US" sz="2199" b="1">
                <a:solidFill>
                  <a:srgbClr val="D9D9D9"/>
                </a:solidFill>
                <a:latin typeface="Arimo Bold"/>
                <a:ea typeface="Arimo Bold"/>
                <a:cs typeface="Arimo Bold"/>
                <a:sym typeface="Arimo Bold"/>
              </a:rPr>
              <a:t>Lite RCAN</a:t>
            </a:r>
            <a:r>
              <a:rPr lang="en-US" sz="2199">
                <a:solidFill>
                  <a:srgbClr val="D9D9D9"/>
                </a:solidFill>
                <a:latin typeface="Arimo"/>
                <a:ea typeface="Arimo"/>
                <a:cs typeface="Arimo"/>
                <a:sym typeface="Arimo"/>
              </a:rPr>
              <a:t>). The system computes a Total Loss composed of five parts:</a:t>
            </a:r>
          </a:p>
          <a:p>
            <a:pPr algn="l">
              <a:lnSpc>
                <a:spcPts val="3035"/>
              </a:lnSpc>
            </a:pPr>
            <a:endParaRPr lang="en-US" sz="2199">
              <a:solidFill>
                <a:srgbClr val="D9D9D9"/>
              </a:solidFill>
              <a:latin typeface="Arimo"/>
              <a:ea typeface="Arimo"/>
              <a:cs typeface="Arimo"/>
              <a:sym typeface="Arimo"/>
            </a:endParaRPr>
          </a:p>
          <a:p>
            <a:pPr marL="474979" lvl="1" indent="-237490" algn="l">
              <a:lnSpc>
                <a:spcPts val="3035"/>
              </a:lnSpc>
              <a:buAutoNum type="arabicPeriod"/>
            </a:pPr>
            <a:r>
              <a:rPr lang="en-US" sz="2199" b="1">
                <a:solidFill>
                  <a:srgbClr val="D9D9D9"/>
                </a:solidFill>
                <a:latin typeface="Arimo Bold"/>
                <a:ea typeface="Arimo Bold"/>
                <a:cs typeface="Arimo Bold"/>
                <a:sym typeface="Arimo Bold"/>
              </a:rPr>
              <a:t>Alignment Loss</a:t>
            </a:r>
            <a:r>
              <a:rPr lang="en-US" sz="2199">
                <a:solidFill>
                  <a:srgbClr val="D9D9D9"/>
                </a:solidFill>
                <a:latin typeface="Arimo"/>
                <a:ea typeface="Arimo"/>
                <a:cs typeface="Arimo"/>
                <a:sym typeface="Arimo"/>
              </a:rPr>
              <a:t> ensures temporal consistency,</a:t>
            </a:r>
          </a:p>
          <a:p>
            <a:pPr marL="474979" lvl="1" indent="-237490" algn="l">
              <a:lnSpc>
                <a:spcPts val="3035"/>
              </a:lnSpc>
              <a:buAutoNum type="arabicPeriod"/>
            </a:pPr>
            <a:r>
              <a:rPr lang="en-US" sz="2199" b="1">
                <a:solidFill>
                  <a:srgbClr val="D9D9D9"/>
                </a:solidFill>
                <a:latin typeface="Arimo Bold"/>
                <a:ea typeface="Arimo Bold"/>
                <a:cs typeface="Arimo Bold"/>
                <a:sym typeface="Arimo Bold"/>
              </a:rPr>
              <a:t>Reconstruction Loss</a:t>
            </a:r>
            <a:r>
              <a:rPr lang="en-US" sz="2199">
                <a:solidFill>
                  <a:srgbClr val="D9D9D9"/>
                </a:solidFill>
                <a:latin typeface="Arimo"/>
                <a:ea typeface="Arimo"/>
                <a:cs typeface="Arimo"/>
                <a:sym typeface="Arimo"/>
              </a:rPr>
              <a:t> maintains pixel fidelity,</a:t>
            </a:r>
          </a:p>
          <a:p>
            <a:pPr marL="474979" lvl="1" indent="-237490" algn="l">
              <a:lnSpc>
                <a:spcPts val="3035"/>
              </a:lnSpc>
              <a:buAutoNum type="arabicPeriod"/>
            </a:pPr>
            <a:r>
              <a:rPr lang="en-US" sz="2199" b="1">
                <a:solidFill>
                  <a:srgbClr val="D9D9D9"/>
                </a:solidFill>
                <a:latin typeface="Arimo Bold"/>
                <a:ea typeface="Arimo Bold"/>
                <a:cs typeface="Arimo Bold"/>
                <a:sym typeface="Arimo Bold"/>
              </a:rPr>
              <a:t>Noise Modeling Loss</a:t>
            </a:r>
            <a:r>
              <a:rPr lang="en-US" sz="2199">
                <a:solidFill>
                  <a:srgbClr val="D9D9D9"/>
                </a:solidFill>
                <a:latin typeface="Arimo"/>
                <a:ea typeface="Arimo"/>
                <a:cs typeface="Arimo"/>
                <a:sym typeface="Arimo"/>
              </a:rPr>
              <a:t> aligns with estimated noise,</a:t>
            </a:r>
          </a:p>
          <a:p>
            <a:pPr marL="474979" lvl="1" indent="-237490" algn="l">
              <a:lnSpc>
                <a:spcPts val="3035"/>
              </a:lnSpc>
              <a:buAutoNum type="arabicPeriod"/>
            </a:pPr>
            <a:r>
              <a:rPr lang="en-US" sz="2199" b="1">
                <a:solidFill>
                  <a:srgbClr val="D9D9D9"/>
                </a:solidFill>
                <a:latin typeface="Arimo Bold"/>
                <a:ea typeface="Arimo Bold"/>
                <a:cs typeface="Arimo Bold"/>
                <a:sym typeface="Arimo Bold"/>
              </a:rPr>
              <a:t>Edge Preservation Loss</a:t>
            </a:r>
            <a:r>
              <a:rPr lang="en-US" sz="2199">
                <a:solidFill>
                  <a:srgbClr val="D9D9D9"/>
                </a:solidFill>
                <a:latin typeface="Arimo"/>
                <a:ea typeface="Arimo"/>
                <a:cs typeface="Arimo"/>
                <a:sym typeface="Arimo"/>
              </a:rPr>
              <a:t> retains sharp structures, </a:t>
            </a:r>
          </a:p>
          <a:p>
            <a:pPr marL="474979" lvl="1" indent="-237490" algn="l">
              <a:lnSpc>
                <a:spcPts val="3035"/>
              </a:lnSpc>
              <a:buAutoNum type="arabicPeriod"/>
            </a:pPr>
            <a:r>
              <a:rPr lang="en-US" sz="2199" b="1">
                <a:solidFill>
                  <a:srgbClr val="D9D9D9"/>
                </a:solidFill>
                <a:latin typeface="Arimo Bold"/>
                <a:ea typeface="Arimo Bold"/>
                <a:cs typeface="Arimo Bold"/>
                <a:sym typeface="Arimo Bold"/>
              </a:rPr>
              <a:t>Perceptual Loss</a:t>
            </a:r>
            <a:r>
              <a:rPr lang="en-US" sz="2199">
                <a:solidFill>
                  <a:srgbClr val="D9D9D9"/>
                </a:solidFill>
                <a:latin typeface="Arimo"/>
                <a:ea typeface="Arimo"/>
                <a:cs typeface="Arimo"/>
                <a:sym typeface="Arimo"/>
              </a:rPr>
              <a:t> enhances visual realism.</a:t>
            </a:r>
          </a:p>
          <a:p>
            <a:pPr algn="l">
              <a:lnSpc>
                <a:spcPts val="3035"/>
              </a:lnSpc>
            </a:pPr>
            <a:endParaRPr lang="en-US" sz="2199">
              <a:solidFill>
                <a:srgbClr val="D9D9D9"/>
              </a:solidFill>
              <a:latin typeface="Arimo"/>
              <a:ea typeface="Arimo"/>
              <a:cs typeface="Arimo"/>
              <a:sym typeface="Arimo"/>
            </a:endParaRPr>
          </a:p>
          <a:p>
            <a:pPr algn="l">
              <a:lnSpc>
                <a:spcPts val="3035"/>
              </a:lnSpc>
            </a:pPr>
            <a:r>
              <a:rPr lang="en-US" sz="2199">
                <a:solidFill>
                  <a:srgbClr val="D9D9D9"/>
                </a:solidFill>
                <a:latin typeface="Arimo"/>
                <a:ea typeface="Arimo"/>
                <a:cs typeface="Arimo"/>
                <a:sym typeface="Arimo"/>
              </a:rPr>
              <a:t>Together, these losses guide the model to produce </a:t>
            </a:r>
            <a:r>
              <a:rPr lang="en-US" sz="2199" b="1">
                <a:solidFill>
                  <a:srgbClr val="D9D9D9"/>
                </a:solidFill>
                <a:latin typeface="Arimo Bold"/>
                <a:ea typeface="Arimo Bold"/>
                <a:cs typeface="Arimo Bold"/>
                <a:sym typeface="Arimo Bold"/>
              </a:rPr>
              <a:t>high-resolution, perceptually consistent outputs</a:t>
            </a:r>
            <a:r>
              <a:rPr lang="en-US" sz="2199">
                <a:solidFill>
                  <a:srgbClr val="D9D9D9"/>
                </a:solidFill>
                <a:latin typeface="Arimo"/>
                <a:ea typeface="Arimo"/>
                <a:cs typeface="Arimo"/>
                <a:sym typeface="Arimo"/>
              </a:rPr>
              <a:t> even under challenging degradation scenarios.</a:t>
            </a:r>
          </a:p>
        </p:txBody>
      </p:sp>
      <p:sp>
        <p:nvSpPr>
          <p:cNvPr id="7" name="TextBox 7"/>
          <p:cNvSpPr txBox="1"/>
          <p:nvPr/>
        </p:nvSpPr>
        <p:spPr>
          <a:xfrm>
            <a:off x="11502020" y="8767982"/>
            <a:ext cx="308177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Loss Computation Pipeline</a:t>
            </a:r>
          </a:p>
        </p:txBody>
      </p:sp>
      <p:grpSp>
        <p:nvGrpSpPr>
          <p:cNvPr id="8" name="Group 8"/>
          <p:cNvGrpSpPr/>
          <p:nvPr/>
        </p:nvGrpSpPr>
        <p:grpSpPr>
          <a:xfrm>
            <a:off x="8323545" y="2083263"/>
            <a:ext cx="9438726" cy="7175037"/>
            <a:chOff x="0" y="0"/>
            <a:chExt cx="2089074" cy="1588051"/>
          </a:xfrm>
        </p:grpSpPr>
        <p:sp>
          <p:nvSpPr>
            <p:cNvPr id="9" name="Freeform 9"/>
            <p:cNvSpPr/>
            <p:nvPr/>
          </p:nvSpPr>
          <p:spPr>
            <a:xfrm>
              <a:off x="0" y="0"/>
              <a:ext cx="2089074" cy="1588051"/>
            </a:xfrm>
            <a:custGeom>
              <a:avLst/>
              <a:gdLst/>
              <a:ahLst/>
              <a:cxnLst/>
              <a:rect l="l" t="t" r="r" b="b"/>
              <a:pathLst>
                <a:path w="2089074" h="1588051">
                  <a:moveTo>
                    <a:pt x="0" y="0"/>
                  </a:moveTo>
                  <a:lnTo>
                    <a:pt x="2089074" y="0"/>
                  </a:lnTo>
                  <a:lnTo>
                    <a:pt x="2089074" y="1588051"/>
                  </a:lnTo>
                  <a:lnTo>
                    <a:pt x="0" y="1588051"/>
                  </a:lnTo>
                  <a:close/>
                </a:path>
              </a:pathLst>
            </a:custGeom>
            <a:solidFill>
              <a:srgbClr val="000000">
                <a:alpha val="0"/>
              </a:srgbClr>
            </a:solidFill>
            <a:ln w="57150" cap="sq">
              <a:solidFill>
                <a:srgbClr val="B6B6B6"/>
              </a:solidFill>
              <a:prstDash val="solid"/>
              <a:miter/>
            </a:ln>
          </p:spPr>
        </p:sp>
        <p:sp>
          <p:nvSpPr>
            <p:cNvPr id="10" name="TextBox 10"/>
            <p:cNvSpPr txBox="1"/>
            <p:nvPr/>
          </p:nvSpPr>
          <p:spPr>
            <a:xfrm>
              <a:off x="0" y="-85725"/>
              <a:ext cx="2089074" cy="1673776"/>
            </a:xfrm>
            <a:prstGeom prst="rect">
              <a:avLst/>
            </a:prstGeom>
          </p:spPr>
          <p:txBody>
            <a:bodyPr lIns="60450" tIns="60450" rIns="60450" bIns="60450" rtlCol="0" anchor="ctr"/>
            <a:lstStyle/>
            <a:p>
              <a:pPr algn="ctr">
                <a:lnSpc>
                  <a:spcPts val="2808"/>
                </a:lnSpc>
              </a:pPr>
              <a:endParaRPr/>
            </a:p>
          </p:txBody>
        </p:sp>
      </p:grpSp>
      <p:sp>
        <p:nvSpPr>
          <p:cNvPr id="11" name="TextBox 11"/>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12" name="TextBox 12"/>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13" name="TextBox 13"/>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14" name="TextBox 14"/>
          <p:cNvSpPr txBox="1"/>
          <p:nvPr/>
        </p:nvSpPr>
        <p:spPr>
          <a:xfrm>
            <a:off x="5908940" y="9421649"/>
            <a:ext cx="2342088"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Training Pipeline</a:t>
            </a:r>
          </a:p>
        </p:txBody>
      </p:sp>
      <p:sp>
        <p:nvSpPr>
          <p:cNvPr id="15" name="TextBox 15"/>
          <p:cNvSpPr txBox="1"/>
          <p:nvPr/>
        </p:nvSpPr>
        <p:spPr>
          <a:xfrm>
            <a:off x="8310199" y="9568218"/>
            <a:ext cx="166487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Tools &amp; Results</a:t>
            </a:r>
          </a:p>
        </p:txBody>
      </p:sp>
      <p:sp>
        <p:nvSpPr>
          <p:cNvPr id="16" name="TextBox 16"/>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17" name="TextBox 17"/>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8" name="TextBox 18"/>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9" name="TextBox 19"/>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20" name="Group 20"/>
          <p:cNvGrpSpPr/>
          <p:nvPr/>
        </p:nvGrpSpPr>
        <p:grpSpPr>
          <a:xfrm>
            <a:off x="960905" y="9873896"/>
            <a:ext cx="16363458" cy="391093"/>
            <a:chOff x="0" y="0"/>
            <a:chExt cx="21817945" cy="521457"/>
          </a:xfrm>
        </p:grpSpPr>
        <p:sp>
          <p:nvSpPr>
            <p:cNvPr id="21" name="AutoShape 21"/>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22" name="Freeform 22"/>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6"/>
              <a:stretch>
                <a:fillRect/>
              </a:stretch>
            </a:blipFill>
          </p:spPr>
        </p:sp>
        <p:sp>
          <p:nvSpPr>
            <p:cNvPr id="23" name="Freeform 23"/>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7"/>
              <a:stretch>
                <a:fillRect/>
              </a:stretch>
            </a:blipFill>
          </p:spPr>
        </p:sp>
        <p:sp>
          <p:nvSpPr>
            <p:cNvPr id="24" name="Freeform 24"/>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8"/>
              <a:stretch>
                <a:fillRect/>
              </a:stretch>
            </a:blipFill>
          </p:spPr>
        </p:sp>
        <p:sp>
          <p:nvSpPr>
            <p:cNvPr id="25" name="Freeform 25"/>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9"/>
              <a:stretch>
                <a:fillRect/>
              </a:stretch>
            </a:blipFill>
          </p:spPr>
        </p:sp>
        <p:sp>
          <p:nvSpPr>
            <p:cNvPr id="26" name="Freeform 26"/>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10"/>
              <a:stretch>
                <a:fillRect/>
              </a:stretch>
            </a:blipFill>
          </p:spPr>
        </p:sp>
        <p:sp>
          <p:nvSpPr>
            <p:cNvPr id="27" name="Freeform 27"/>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11"/>
              <a:stretch>
                <a:fillRect/>
              </a:stretch>
            </a:blipFill>
          </p:spPr>
        </p:sp>
        <p:sp>
          <p:nvSpPr>
            <p:cNvPr id="28" name="Freeform 28"/>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2"/>
              <a:stretch>
                <a:fillRect/>
              </a:stretch>
            </a:blipFill>
          </p:spPr>
        </p:sp>
        <p:sp>
          <p:nvSpPr>
            <p:cNvPr id="29" name="Freeform 29"/>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3"/>
              <a:stretch>
                <a:fillRect/>
              </a:stretch>
            </a:blipFill>
          </p:spPr>
        </p:sp>
        <p:sp>
          <p:nvSpPr>
            <p:cNvPr id="30" name="Freeform 30"/>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4"/>
              <a:stretch>
                <a:fillRect/>
              </a:stretch>
            </a:blip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TextBox 3"/>
          <p:cNvSpPr txBox="1"/>
          <p:nvPr/>
        </p:nvSpPr>
        <p:spPr>
          <a:xfrm>
            <a:off x="1028700" y="974218"/>
            <a:ext cx="14928337" cy="830961"/>
          </a:xfrm>
          <a:prstGeom prst="rect">
            <a:avLst/>
          </a:prstGeom>
        </p:spPr>
        <p:txBody>
          <a:bodyPr lIns="0" tIns="0" rIns="0" bIns="0" rtlCol="0" anchor="t">
            <a:spAutoFit/>
          </a:bodyPr>
          <a:lstStyle/>
          <a:p>
            <a:pPr algn="l">
              <a:lnSpc>
                <a:spcPts val="6761"/>
              </a:lnSpc>
            </a:pPr>
            <a:r>
              <a:rPr lang="en-US" sz="4899">
                <a:solidFill>
                  <a:srgbClr val="FFFFFF"/>
                </a:solidFill>
                <a:latin typeface="Anton"/>
                <a:ea typeface="Anton"/>
                <a:cs typeface="Anton"/>
                <a:sym typeface="Anton"/>
              </a:rPr>
              <a:t>Tools/Technology &amp; Performance Metrics Used:</a:t>
            </a:r>
          </a:p>
        </p:txBody>
      </p:sp>
      <p:sp>
        <p:nvSpPr>
          <p:cNvPr id="4" name="TextBox 4"/>
          <p:cNvSpPr txBox="1"/>
          <p:nvPr/>
        </p:nvSpPr>
        <p:spPr>
          <a:xfrm>
            <a:off x="960905" y="3912489"/>
            <a:ext cx="16230600" cy="2404872"/>
          </a:xfrm>
          <a:prstGeom prst="rect">
            <a:avLst/>
          </a:prstGeom>
        </p:spPr>
        <p:txBody>
          <a:bodyPr lIns="0" tIns="0" rIns="0" bIns="0" rtlCol="0" anchor="t">
            <a:spAutoFit/>
          </a:bodyPr>
          <a:lstStyle/>
          <a:p>
            <a:pPr algn="l">
              <a:lnSpc>
                <a:spcPts val="3173"/>
              </a:lnSpc>
            </a:pPr>
            <a:r>
              <a:rPr lang="en-US" sz="2299">
                <a:solidFill>
                  <a:srgbClr val="FFFFFF"/>
                </a:solidFill>
                <a:latin typeface="Arimo"/>
                <a:ea typeface="Arimo"/>
                <a:cs typeface="Arimo"/>
                <a:sym typeface="Arimo"/>
              </a:rPr>
              <a:t>Developed in PyTorch, leveraging Deformable CNNs for alignment and Residual Channel Attention Blocks for feature refinement. Preprocessing used OpenCV and PIL for geometric normalization and band alignment. Matplotlib is used for visiualization and tqdm for logging. Evaluated with PSNR, SSIM, LPIPS (perceptual quality), BRISQUE (no-reference), NIQE (Natural Image Quality Indicator). Implemented custom residual blocks with skip connections to enhance gradient flow. Deployed on GPU clusters for training, with results validated against SpaceNet benchmarks. The pipeline integrates physics-based degradation models for synthetic training data and supports TensorRT for optimized inference.</a:t>
            </a:r>
          </a:p>
        </p:txBody>
      </p:sp>
      <p:sp>
        <p:nvSpPr>
          <p:cNvPr id="5" name="TextBox 5"/>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6" name="TextBox 6"/>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7" name="TextBox 7"/>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8" name="TextBox 8"/>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9" name="TextBox 9"/>
          <p:cNvSpPr txBox="1"/>
          <p:nvPr/>
        </p:nvSpPr>
        <p:spPr>
          <a:xfrm>
            <a:off x="8061607" y="9484033"/>
            <a:ext cx="2339837"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Tools &amp; Results</a:t>
            </a:r>
          </a:p>
        </p:txBody>
      </p:sp>
      <p:sp>
        <p:nvSpPr>
          <p:cNvPr id="10" name="TextBox 10"/>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11" name="TextBox 11"/>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2" name="TextBox 12"/>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3" name="TextBox 13"/>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4" name="Group 14"/>
          <p:cNvGrpSpPr/>
          <p:nvPr/>
        </p:nvGrpSpPr>
        <p:grpSpPr>
          <a:xfrm>
            <a:off x="960905" y="9873896"/>
            <a:ext cx="16363458" cy="391093"/>
            <a:chOff x="0" y="0"/>
            <a:chExt cx="21817945" cy="521457"/>
          </a:xfrm>
        </p:grpSpPr>
        <p:sp>
          <p:nvSpPr>
            <p:cNvPr id="15" name="AutoShape 15"/>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6" name="Freeform 16"/>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4"/>
              <a:stretch>
                <a:fillRect/>
              </a:stretch>
            </a:blipFill>
          </p:spPr>
        </p:sp>
        <p:sp>
          <p:nvSpPr>
            <p:cNvPr id="17" name="Freeform 17"/>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5"/>
              <a:stretch>
                <a:fillRect/>
              </a:stretch>
            </a:blipFill>
          </p:spPr>
        </p:sp>
        <p:sp>
          <p:nvSpPr>
            <p:cNvPr id="18" name="Freeform 18"/>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6"/>
              <a:stretch>
                <a:fillRect/>
              </a:stretch>
            </a:blipFill>
          </p:spPr>
        </p:sp>
        <p:sp>
          <p:nvSpPr>
            <p:cNvPr id="19" name="Freeform 19"/>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7"/>
              <a:stretch>
                <a:fillRect/>
              </a:stretch>
            </a:blipFill>
          </p:spPr>
        </p:sp>
        <p:sp>
          <p:nvSpPr>
            <p:cNvPr id="20" name="Freeform 20"/>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8"/>
              <a:stretch>
                <a:fillRect/>
              </a:stretch>
            </a:blipFill>
          </p:spPr>
        </p:sp>
        <p:sp>
          <p:nvSpPr>
            <p:cNvPr id="21" name="Freeform 21"/>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9"/>
              <a:stretch>
                <a:fillRect/>
              </a:stretch>
            </a:blipFill>
          </p:spPr>
        </p:sp>
        <p:sp>
          <p:nvSpPr>
            <p:cNvPr id="22" name="Freeform 22"/>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0"/>
              <a:stretch>
                <a:fillRect/>
              </a:stretch>
            </a:blipFill>
          </p:spPr>
        </p:sp>
        <p:sp>
          <p:nvSpPr>
            <p:cNvPr id="23" name="Freeform 23"/>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1"/>
              <a:stretch>
                <a:fillRect/>
              </a:stretch>
            </a:blipFill>
          </p:spPr>
        </p:sp>
        <p:sp>
          <p:nvSpPr>
            <p:cNvPr id="24" name="Freeform 24"/>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2"/>
              <a:stretch>
                <a:fillRect/>
              </a:stretch>
            </a:blipFill>
          </p:spPr>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33201" r="-33201"/>
            </a:stretch>
          </a:blipFill>
        </p:spPr>
      </p:sp>
      <p:sp>
        <p:nvSpPr>
          <p:cNvPr id="3" name="Freeform 3"/>
          <p:cNvSpPr/>
          <p:nvPr/>
        </p:nvSpPr>
        <p:spPr>
          <a:xfrm>
            <a:off x="1097087" y="2267414"/>
            <a:ext cx="3448877" cy="3448877"/>
          </a:xfrm>
          <a:custGeom>
            <a:avLst/>
            <a:gdLst/>
            <a:ahLst/>
            <a:cxnLst/>
            <a:rect l="l" t="t" r="r" b="b"/>
            <a:pathLst>
              <a:path w="3448877" h="3448877">
                <a:moveTo>
                  <a:pt x="0" y="0"/>
                </a:moveTo>
                <a:lnTo>
                  <a:pt x="3448877" y="0"/>
                </a:lnTo>
                <a:lnTo>
                  <a:pt x="3448877" y="3448877"/>
                </a:lnTo>
                <a:lnTo>
                  <a:pt x="0" y="3448877"/>
                </a:lnTo>
                <a:lnTo>
                  <a:pt x="0" y="0"/>
                </a:lnTo>
                <a:close/>
              </a:path>
            </a:pathLst>
          </a:custGeom>
          <a:blipFill>
            <a:blip r:embed="rId4"/>
            <a:stretch>
              <a:fillRect t="-566" b="-566"/>
            </a:stretch>
          </a:blipFill>
        </p:spPr>
      </p:sp>
      <p:sp>
        <p:nvSpPr>
          <p:cNvPr id="4" name="Freeform 4"/>
          <p:cNvSpPr/>
          <p:nvPr/>
        </p:nvSpPr>
        <p:spPr>
          <a:xfrm>
            <a:off x="5163482" y="2267414"/>
            <a:ext cx="3422897" cy="3448877"/>
          </a:xfrm>
          <a:custGeom>
            <a:avLst/>
            <a:gdLst/>
            <a:ahLst/>
            <a:cxnLst/>
            <a:rect l="l" t="t" r="r" b="b"/>
            <a:pathLst>
              <a:path w="3422897" h="3448877">
                <a:moveTo>
                  <a:pt x="0" y="0"/>
                </a:moveTo>
                <a:lnTo>
                  <a:pt x="3422897" y="0"/>
                </a:lnTo>
                <a:lnTo>
                  <a:pt x="3422897" y="3448877"/>
                </a:lnTo>
                <a:lnTo>
                  <a:pt x="0" y="3448877"/>
                </a:lnTo>
                <a:lnTo>
                  <a:pt x="0" y="0"/>
                </a:lnTo>
                <a:close/>
              </a:path>
            </a:pathLst>
          </a:custGeom>
          <a:blipFill>
            <a:blip r:embed="rId5"/>
            <a:stretch>
              <a:fillRect/>
            </a:stretch>
          </a:blipFill>
        </p:spPr>
      </p:sp>
      <p:sp>
        <p:nvSpPr>
          <p:cNvPr id="5" name="Freeform 5"/>
          <p:cNvSpPr/>
          <p:nvPr/>
        </p:nvSpPr>
        <p:spPr>
          <a:xfrm>
            <a:off x="9375132" y="2424727"/>
            <a:ext cx="3291565" cy="3291565"/>
          </a:xfrm>
          <a:custGeom>
            <a:avLst/>
            <a:gdLst/>
            <a:ahLst/>
            <a:cxnLst/>
            <a:rect l="l" t="t" r="r" b="b"/>
            <a:pathLst>
              <a:path w="3291565" h="3291565">
                <a:moveTo>
                  <a:pt x="0" y="0"/>
                </a:moveTo>
                <a:lnTo>
                  <a:pt x="3291564" y="0"/>
                </a:lnTo>
                <a:lnTo>
                  <a:pt x="3291564" y="3291564"/>
                </a:lnTo>
                <a:lnTo>
                  <a:pt x="0" y="3291564"/>
                </a:lnTo>
                <a:lnTo>
                  <a:pt x="0" y="0"/>
                </a:lnTo>
                <a:close/>
              </a:path>
            </a:pathLst>
          </a:custGeom>
          <a:blipFill>
            <a:blip r:embed="rId6"/>
            <a:stretch>
              <a:fillRect/>
            </a:stretch>
          </a:blipFill>
        </p:spPr>
      </p:sp>
      <p:sp>
        <p:nvSpPr>
          <p:cNvPr id="6" name="TextBox 6"/>
          <p:cNvSpPr txBox="1"/>
          <p:nvPr/>
        </p:nvSpPr>
        <p:spPr>
          <a:xfrm>
            <a:off x="0" y="9556042"/>
            <a:ext cx="2194173"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PS Explainer</a:t>
            </a:r>
          </a:p>
        </p:txBody>
      </p:sp>
      <p:sp>
        <p:nvSpPr>
          <p:cNvPr id="7" name="TextBox 7"/>
          <p:cNvSpPr txBox="1"/>
          <p:nvPr/>
        </p:nvSpPr>
        <p:spPr>
          <a:xfrm>
            <a:off x="1965041" y="9556042"/>
            <a:ext cx="2208845" cy="355854"/>
          </a:xfrm>
          <a:prstGeom prst="rect">
            <a:avLst/>
          </a:prstGeom>
        </p:spPr>
        <p:txBody>
          <a:bodyPr lIns="0" tIns="0" rIns="0" bIns="0" rtlCol="0" anchor="t">
            <a:spAutoFit/>
          </a:bodyPr>
          <a:lstStyle/>
          <a:p>
            <a:pPr algn="ctr">
              <a:lnSpc>
                <a:spcPts val="2808"/>
              </a:lnSpc>
              <a:spcBef>
                <a:spcPct val="0"/>
              </a:spcBef>
            </a:pPr>
            <a:r>
              <a:rPr lang="en-US" sz="1800" u="none">
                <a:solidFill>
                  <a:srgbClr val="FFFFFF"/>
                </a:solidFill>
                <a:latin typeface="Arimo"/>
                <a:ea typeface="Arimo"/>
                <a:cs typeface="Arimo"/>
                <a:sym typeface="Arimo"/>
              </a:rPr>
              <a:t>RADIAN Architecture</a:t>
            </a:r>
          </a:p>
        </p:txBody>
      </p:sp>
      <p:sp>
        <p:nvSpPr>
          <p:cNvPr id="8" name="TextBox 8"/>
          <p:cNvSpPr txBox="1"/>
          <p:nvPr/>
        </p:nvSpPr>
        <p:spPr>
          <a:xfrm>
            <a:off x="4373911" y="9556042"/>
            <a:ext cx="15791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Differences</a:t>
            </a:r>
          </a:p>
        </p:txBody>
      </p:sp>
      <p:sp>
        <p:nvSpPr>
          <p:cNvPr id="9" name="TextBox 9"/>
          <p:cNvSpPr txBox="1"/>
          <p:nvPr/>
        </p:nvSpPr>
        <p:spPr>
          <a:xfrm>
            <a:off x="6220026" y="9568218"/>
            <a:ext cx="1823199"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Training Pipeline</a:t>
            </a:r>
          </a:p>
        </p:txBody>
      </p:sp>
      <p:sp>
        <p:nvSpPr>
          <p:cNvPr id="10" name="TextBox 10"/>
          <p:cNvSpPr txBox="1"/>
          <p:nvPr/>
        </p:nvSpPr>
        <p:spPr>
          <a:xfrm>
            <a:off x="8061607" y="9484033"/>
            <a:ext cx="2339837" cy="452247"/>
          </a:xfrm>
          <a:prstGeom prst="rect">
            <a:avLst/>
          </a:prstGeom>
        </p:spPr>
        <p:txBody>
          <a:bodyPr lIns="0" tIns="0" rIns="0" bIns="0" rtlCol="0" anchor="t">
            <a:spAutoFit/>
          </a:bodyPr>
          <a:lstStyle/>
          <a:p>
            <a:pPr algn="ctr">
              <a:lnSpc>
                <a:spcPts val="3744"/>
              </a:lnSpc>
              <a:spcBef>
                <a:spcPct val="0"/>
              </a:spcBef>
            </a:pPr>
            <a:r>
              <a:rPr lang="en-US" sz="2400">
                <a:solidFill>
                  <a:srgbClr val="FFFFFF"/>
                </a:solidFill>
                <a:latin typeface="Arimo"/>
                <a:ea typeface="Arimo"/>
                <a:cs typeface="Arimo"/>
                <a:sym typeface="Arimo"/>
              </a:rPr>
              <a:t>Tools &amp; Results</a:t>
            </a:r>
          </a:p>
        </p:txBody>
      </p:sp>
      <p:sp>
        <p:nvSpPr>
          <p:cNvPr id="11" name="TextBox 11"/>
          <p:cNvSpPr txBox="1"/>
          <p:nvPr/>
        </p:nvSpPr>
        <p:spPr>
          <a:xfrm>
            <a:off x="10390914" y="9568218"/>
            <a:ext cx="1775452"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Degradation</a:t>
            </a:r>
          </a:p>
        </p:txBody>
      </p:sp>
      <p:sp>
        <p:nvSpPr>
          <p:cNvPr id="12" name="TextBox 12"/>
          <p:cNvSpPr txBox="1"/>
          <p:nvPr/>
        </p:nvSpPr>
        <p:spPr>
          <a:xfrm>
            <a:off x="12022945" y="9556042"/>
            <a:ext cx="2304784"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Arch.</a:t>
            </a:r>
          </a:p>
        </p:txBody>
      </p:sp>
      <p:sp>
        <p:nvSpPr>
          <p:cNvPr id="13" name="TextBox 13"/>
          <p:cNvSpPr txBox="1"/>
          <p:nvPr/>
        </p:nvSpPr>
        <p:spPr>
          <a:xfrm>
            <a:off x="16153209" y="9568218"/>
            <a:ext cx="1772841"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Scalablity</a:t>
            </a:r>
          </a:p>
        </p:txBody>
      </p:sp>
      <p:sp>
        <p:nvSpPr>
          <p:cNvPr id="14" name="TextBox 14"/>
          <p:cNvSpPr txBox="1"/>
          <p:nvPr/>
        </p:nvSpPr>
        <p:spPr>
          <a:xfrm>
            <a:off x="14110228" y="9568218"/>
            <a:ext cx="2265025" cy="355854"/>
          </a:xfrm>
          <a:prstGeom prst="rect">
            <a:avLst/>
          </a:prstGeom>
        </p:spPr>
        <p:txBody>
          <a:bodyPr lIns="0" tIns="0" rIns="0" bIns="0" rtlCol="0" anchor="t">
            <a:spAutoFit/>
          </a:bodyPr>
          <a:lstStyle/>
          <a:p>
            <a:pPr algn="ctr">
              <a:lnSpc>
                <a:spcPts val="2808"/>
              </a:lnSpc>
              <a:spcBef>
                <a:spcPct val="0"/>
              </a:spcBef>
            </a:pPr>
            <a:r>
              <a:rPr lang="en-US" sz="1800">
                <a:solidFill>
                  <a:srgbClr val="FFFFFF"/>
                </a:solidFill>
                <a:latin typeface="Arimo"/>
                <a:ea typeface="Arimo"/>
                <a:cs typeface="Arimo"/>
                <a:sym typeface="Arimo"/>
              </a:rPr>
              <a:t>Blind Eval Correlation</a:t>
            </a:r>
          </a:p>
        </p:txBody>
      </p:sp>
      <p:grpSp>
        <p:nvGrpSpPr>
          <p:cNvPr id="15" name="Group 15"/>
          <p:cNvGrpSpPr/>
          <p:nvPr/>
        </p:nvGrpSpPr>
        <p:grpSpPr>
          <a:xfrm>
            <a:off x="960905" y="9873896"/>
            <a:ext cx="16363458" cy="391093"/>
            <a:chOff x="0" y="0"/>
            <a:chExt cx="21817945" cy="521457"/>
          </a:xfrm>
        </p:grpSpPr>
        <p:sp>
          <p:nvSpPr>
            <p:cNvPr id="16" name="AutoShape 16"/>
            <p:cNvSpPr/>
            <p:nvPr/>
          </p:nvSpPr>
          <p:spPr>
            <a:xfrm>
              <a:off x="90393" y="260728"/>
              <a:ext cx="21640800" cy="0"/>
            </a:xfrm>
            <a:prstGeom prst="line">
              <a:avLst/>
            </a:prstGeom>
            <a:ln w="50800" cap="flat">
              <a:solidFill>
                <a:srgbClr val="FFFFFF"/>
              </a:solidFill>
              <a:prstDash val="solid"/>
              <a:headEnd type="none" w="sm" len="sm"/>
              <a:tailEnd type="none" w="sm" len="sm"/>
            </a:ln>
          </p:spPr>
        </p:sp>
        <p:sp>
          <p:nvSpPr>
            <p:cNvPr id="17" name="Freeform 17"/>
            <p:cNvSpPr/>
            <p:nvPr/>
          </p:nvSpPr>
          <p:spPr>
            <a:xfrm>
              <a:off x="10785476" y="76363"/>
              <a:ext cx="371632" cy="371632"/>
            </a:xfrm>
            <a:custGeom>
              <a:avLst/>
              <a:gdLst/>
              <a:ahLst/>
              <a:cxnLst/>
              <a:rect l="l" t="t" r="r" b="b"/>
              <a:pathLst>
                <a:path w="371632" h="371632">
                  <a:moveTo>
                    <a:pt x="0" y="0"/>
                  </a:moveTo>
                  <a:lnTo>
                    <a:pt x="371632" y="0"/>
                  </a:lnTo>
                  <a:lnTo>
                    <a:pt x="371632" y="371631"/>
                  </a:lnTo>
                  <a:lnTo>
                    <a:pt x="0" y="371631"/>
                  </a:lnTo>
                  <a:lnTo>
                    <a:pt x="0" y="0"/>
                  </a:lnTo>
                  <a:close/>
                </a:path>
              </a:pathLst>
            </a:custGeom>
            <a:blipFill>
              <a:blip r:embed="rId7"/>
              <a:stretch>
                <a:fillRect/>
              </a:stretch>
            </a:blipFill>
          </p:spPr>
        </p:sp>
        <p:sp>
          <p:nvSpPr>
            <p:cNvPr id="18" name="Freeform 18"/>
            <p:cNvSpPr/>
            <p:nvPr/>
          </p:nvSpPr>
          <p:spPr>
            <a:xfrm>
              <a:off x="5382897" y="76363"/>
              <a:ext cx="368732" cy="368732"/>
            </a:xfrm>
            <a:custGeom>
              <a:avLst/>
              <a:gdLst/>
              <a:ahLst/>
              <a:cxnLst/>
              <a:rect l="l" t="t" r="r" b="b"/>
              <a:pathLst>
                <a:path w="368732" h="368732">
                  <a:moveTo>
                    <a:pt x="0" y="0"/>
                  </a:moveTo>
                  <a:lnTo>
                    <a:pt x="368732" y="0"/>
                  </a:lnTo>
                  <a:lnTo>
                    <a:pt x="368732" y="368731"/>
                  </a:lnTo>
                  <a:lnTo>
                    <a:pt x="0" y="368731"/>
                  </a:lnTo>
                  <a:lnTo>
                    <a:pt x="0" y="0"/>
                  </a:lnTo>
                  <a:close/>
                </a:path>
              </a:pathLst>
            </a:custGeom>
            <a:blipFill>
              <a:blip r:embed="rId8"/>
              <a:stretch>
                <a:fillRect/>
              </a:stretch>
            </a:blipFill>
          </p:spPr>
        </p:sp>
        <p:sp>
          <p:nvSpPr>
            <p:cNvPr id="19" name="Freeform 19"/>
            <p:cNvSpPr/>
            <p:nvPr/>
          </p:nvSpPr>
          <p:spPr>
            <a:xfrm>
              <a:off x="8027852" y="49052"/>
              <a:ext cx="423353" cy="423353"/>
            </a:xfrm>
            <a:custGeom>
              <a:avLst/>
              <a:gdLst/>
              <a:ahLst/>
              <a:cxnLst/>
              <a:rect l="l" t="t" r="r" b="b"/>
              <a:pathLst>
                <a:path w="423353" h="423353">
                  <a:moveTo>
                    <a:pt x="0" y="0"/>
                  </a:moveTo>
                  <a:lnTo>
                    <a:pt x="423353" y="0"/>
                  </a:lnTo>
                  <a:lnTo>
                    <a:pt x="423353" y="423353"/>
                  </a:lnTo>
                  <a:lnTo>
                    <a:pt x="0" y="423353"/>
                  </a:lnTo>
                  <a:lnTo>
                    <a:pt x="0" y="0"/>
                  </a:lnTo>
                  <a:close/>
                </a:path>
              </a:pathLst>
            </a:custGeom>
            <a:blipFill>
              <a:blip r:embed="rId9"/>
              <a:stretch>
                <a:fillRect/>
              </a:stretch>
            </a:blipFill>
          </p:spPr>
        </p:sp>
        <p:sp>
          <p:nvSpPr>
            <p:cNvPr id="20" name="Freeform 20"/>
            <p:cNvSpPr/>
            <p:nvPr/>
          </p:nvSpPr>
          <p:spPr>
            <a:xfrm>
              <a:off x="21394591" y="49052"/>
              <a:ext cx="423353" cy="423353"/>
            </a:xfrm>
            <a:custGeom>
              <a:avLst/>
              <a:gdLst/>
              <a:ahLst/>
              <a:cxnLst/>
              <a:rect l="l" t="t" r="r" b="b"/>
              <a:pathLst>
                <a:path w="423353" h="423353">
                  <a:moveTo>
                    <a:pt x="0" y="0"/>
                  </a:moveTo>
                  <a:lnTo>
                    <a:pt x="423354" y="0"/>
                  </a:lnTo>
                  <a:lnTo>
                    <a:pt x="423354" y="423353"/>
                  </a:lnTo>
                  <a:lnTo>
                    <a:pt x="0" y="423353"/>
                  </a:lnTo>
                  <a:lnTo>
                    <a:pt x="0" y="0"/>
                  </a:lnTo>
                  <a:close/>
                </a:path>
              </a:pathLst>
            </a:custGeom>
            <a:blipFill>
              <a:blip r:embed="rId10"/>
              <a:stretch>
                <a:fillRect/>
              </a:stretch>
            </a:blipFill>
          </p:spPr>
        </p:sp>
        <p:sp>
          <p:nvSpPr>
            <p:cNvPr id="21" name="Freeform 21"/>
            <p:cNvSpPr/>
            <p:nvPr/>
          </p:nvSpPr>
          <p:spPr>
            <a:xfrm>
              <a:off x="16007674" y="0"/>
              <a:ext cx="521457" cy="521457"/>
            </a:xfrm>
            <a:custGeom>
              <a:avLst/>
              <a:gdLst/>
              <a:ahLst/>
              <a:cxnLst/>
              <a:rect l="l" t="t" r="r" b="b"/>
              <a:pathLst>
                <a:path w="521457" h="521457">
                  <a:moveTo>
                    <a:pt x="0" y="0"/>
                  </a:moveTo>
                  <a:lnTo>
                    <a:pt x="521457" y="0"/>
                  </a:lnTo>
                  <a:lnTo>
                    <a:pt x="521457" y="521457"/>
                  </a:lnTo>
                  <a:lnTo>
                    <a:pt x="0" y="521457"/>
                  </a:lnTo>
                  <a:lnTo>
                    <a:pt x="0" y="0"/>
                  </a:lnTo>
                  <a:close/>
                </a:path>
              </a:pathLst>
            </a:custGeom>
            <a:blipFill>
              <a:blip r:embed="rId11"/>
              <a:stretch>
                <a:fillRect/>
              </a:stretch>
            </a:blipFill>
          </p:spPr>
        </p:sp>
        <p:sp>
          <p:nvSpPr>
            <p:cNvPr id="22" name="Freeform 22"/>
            <p:cNvSpPr/>
            <p:nvPr/>
          </p:nvSpPr>
          <p:spPr>
            <a:xfrm>
              <a:off x="18719999" y="57778"/>
              <a:ext cx="444564" cy="444564"/>
            </a:xfrm>
            <a:custGeom>
              <a:avLst/>
              <a:gdLst/>
              <a:ahLst/>
              <a:cxnLst/>
              <a:rect l="l" t="t" r="r" b="b"/>
              <a:pathLst>
                <a:path w="444564" h="444564">
                  <a:moveTo>
                    <a:pt x="0" y="0"/>
                  </a:moveTo>
                  <a:lnTo>
                    <a:pt x="444564" y="0"/>
                  </a:lnTo>
                  <a:lnTo>
                    <a:pt x="444564" y="444564"/>
                  </a:lnTo>
                  <a:lnTo>
                    <a:pt x="0" y="444564"/>
                  </a:lnTo>
                  <a:lnTo>
                    <a:pt x="0" y="0"/>
                  </a:lnTo>
                  <a:close/>
                </a:path>
              </a:pathLst>
            </a:custGeom>
            <a:blipFill>
              <a:blip r:embed="rId12"/>
              <a:stretch>
                <a:fillRect/>
              </a:stretch>
            </a:blipFill>
          </p:spPr>
        </p:sp>
        <p:sp>
          <p:nvSpPr>
            <p:cNvPr id="23" name="Freeform 23"/>
            <p:cNvSpPr/>
            <p:nvPr/>
          </p:nvSpPr>
          <p:spPr>
            <a:xfrm>
              <a:off x="13534377" y="21815"/>
              <a:ext cx="477827" cy="477827"/>
            </a:xfrm>
            <a:custGeom>
              <a:avLst/>
              <a:gdLst/>
              <a:ahLst/>
              <a:cxnLst/>
              <a:rect l="l" t="t" r="r" b="b"/>
              <a:pathLst>
                <a:path w="477827" h="477827">
                  <a:moveTo>
                    <a:pt x="0" y="0"/>
                  </a:moveTo>
                  <a:lnTo>
                    <a:pt x="477827" y="0"/>
                  </a:lnTo>
                  <a:lnTo>
                    <a:pt x="477827" y="477827"/>
                  </a:lnTo>
                  <a:lnTo>
                    <a:pt x="0" y="477827"/>
                  </a:lnTo>
                  <a:lnTo>
                    <a:pt x="0" y="0"/>
                  </a:lnTo>
                  <a:close/>
                </a:path>
              </a:pathLst>
            </a:custGeom>
            <a:blipFill>
              <a:blip r:embed="rId13"/>
              <a:stretch>
                <a:fillRect/>
              </a:stretch>
            </a:blipFill>
          </p:spPr>
        </p:sp>
        <p:sp>
          <p:nvSpPr>
            <p:cNvPr id="24" name="Freeform 24"/>
            <p:cNvSpPr/>
            <p:nvPr/>
          </p:nvSpPr>
          <p:spPr>
            <a:xfrm>
              <a:off x="0" y="37997"/>
              <a:ext cx="445463" cy="445463"/>
            </a:xfrm>
            <a:custGeom>
              <a:avLst/>
              <a:gdLst/>
              <a:ahLst/>
              <a:cxnLst/>
              <a:rect l="l" t="t" r="r" b="b"/>
              <a:pathLst>
                <a:path w="445463" h="445463">
                  <a:moveTo>
                    <a:pt x="0" y="0"/>
                  </a:moveTo>
                  <a:lnTo>
                    <a:pt x="445463" y="0"/>
                  </a:lnTo>
                  <a:lnTo>
                    <a:pt x="445463" y="445463"/>
                  </a:lnTo>
                  <a:lnTo>
                    <a:pt x="0" y="445463"/>
                  </a:lnTo>
                  <a:lnTo>
                    <a:pt x="0" y="0"/>
                  </a:lnTo>
                  <a:close/>
                </a:path>
              </a:pathLst>
            </a:custGeom>
            <a:blipFill>
              <a:blip r:embed="rId14"/>
              <a:stretch>
                <a:fillRect/>
              </a:stretch>
            </a:blipFill>
          </p:spPr>
        </p:sp>
        <p:sp>
          <p:nvSpPr>
            <p:cNvPr id="25" name="Freeform 25"/>
            <p:cNvSpPr/>
            <p:nvPr/>
          </p:nvSpPr>
          <p:spPr>
            <a:xfrm>
              <a:off x="2907386" y="115690"/>
              <a:ext cx="316469" cy="316469"/>
            </a:xfrm>
            <a:custGeom>
              <a:avLst/>
              <a:gdLst/>
              <a:ahLst/>
              <a:cxnLst/>
              <a:rect l="l" t="t" r="r" b="b"/>
              <a:pathLst>
                <a:path w="316469" h="316469">
                  <a:moveTo>
                    <a:pt x="0" y="0"/>
                  </a:moveTo>
                  <a:lnTo>
                    <a:pt x="316469" y="0"/>
                  </a:lnTo>
                  <a:lnTo>
                    <a:pt x="316469" y="316469"/>
                  </a:lnTo>
                  <a:lnTo>
                    <a:pt x="0" y="316469"/>
                  </a:lnTo>
                  <a:lnTo>
                    <a:pt x="0" y="0"/>
                  </a:lnTo>
                  <a:close/>
                </a:path>
              </a:pathLst>
            </a:custGeom>
            <a:blipFill>
              <a:blip r:embed="rId15"/>
              <a:stretch>
                <a:fillRect/>
              </a:stretch>
            </a:blipFill>
          </p:spPr>
        </p:sp>
      </p:grpSp>
      <p:grpSp>
        <p:nvGrpSpPr>
          <p:cNvPr id="26" name="Group 26"/>
          <p:cNvGrpSpPr/>
          <p:nvPr/>
        </p:nvGrpSpPr>
        <p:grpSpPr>
          <a:xfrm>
            <a:off x="6792339" y="4534664"/>
            <a:ext cx="1501947" cy="852105"/>
            <a:chOff x="0" y="0"/>
            <a:chExt cx="1258204" cy="713821"/>
          </a:xfrm>
        </p:grpSpPr>
        <p:sp>
          <p:nvSpPr>
            <p:cNvPr id="27" name="Freeform 27"/>
            <p:cNvSpPr/>
            <p:nvPr/>
          </p:nvSpPr>
          <p:spPr>
            <a:xfrm>
              <a:off x="0" y="0"/>
              <a:ext cx="1258204" cy="713821"/>
            </a:xfrm>
            <a:custGeom>
              <a:avLst/>
              <a:gdLst/>
              <a:ahLst/>
              <a:cxnLst/>
              <a:rect l="l" t="t" r="r" b="b"/>
              <a:pathLst>
                <a:path w="1258204" h="713821">
                  <a:moveTo>
                    <a:pt x="629102" y="0"/>
                  </a:moveTo>
                  <a:cubicBezTo>
                    <a:pt x="281659" y="0"/>
                    <a:pt x="0" y="159794"/>
                    <a:pt x="0" y="356911"/>
                  </a:cubicBezTo>
                  <a:cubicBezTo>
                    <a:pt x="0" y="554027"/>
                    <a:pt x="281659" y="713821"/>
                    <a:pt x="629102" y="713821"/>
                  </a:cubicBezTo>
                  <a:cubicBezTo>
                    <a:pt x="976545" y="713821"/>
                    <a:pt x="1258204" y="554027"/>
                    <a:pt x="1258204" y="356911"/>
                  </a:cubicBezTo>
                  <a:cubicBezTo>
                    <a:pt x="1258204" y="159794"/>
                    <a:pt x="976545" y="0"/>
                    <a:pt x="629102" y="0"/>
                  </a:cubicBezTo>
                  <a:close/>
                </a:path>
              </a:pathLst>
            </a:custGeom>
            <a:solidFill>
              <a:srgbClr val="000000">
                <a:alpha val="0"/>
              </a:srgbClr>
            </a:solidFill>
            <a:ln w="47625" cap="sq">
              <a:solidFill>
                <a:srgbClr val="FF3131"/>
              </a:solidFill>
              <a:prstDash val="solid"/>
              <a:miter/>
            </a:ln>
          </p:spPr>
        </p:sp>
        <p:sp>
          <p:nvSpPr>
            <p:cNvPr id="28" name="TextBox 28"/>
            <p:cNvSpPr txBox="1"/>
            <p:nvPr/>
          </p:nvSpPr>
          <p:spPr>
            <a:xfrm>
              <a:off x="117957" y="-18804"/>
              <a:ext cx="1022291" cy="665705"/>
            </a:xfrm>
            <a:prstGeom prst="rect">
              <a:avLst/>
            </a:prstGeom>
          </p:spPr>
          <p:txBody>
            <a:bodyPr lIns="50800" tIns="50800" rIns="50800" bIns="50800" rtlCol="0" anchor="ctr"/>
            <a:lstStyle/>
            <a:p>
              <a:pPr algn="ctr">
                <a:lnSpc>
                  <a:spcPts val="2808"/>
                </a:lnSpc>
              </a:pPr>
              <a:endParaRPr/>
            </a:p>
          </p:txBody>
        </p:sp>
      </p:grpSp>
      <p:sp>
        <p:nvSpPr>
          <p:cNvPr id="29" name="TextBox 29"/>
          <p:cNvSpPr txBox="1"/>
          <p:nvPr/>
        </p:nvSpPr>
        <p:spPr>
          <a:xfrm>
            <a:off x="2194173" y="5729670"/>
            <a:ext cx="630069" cy="404548"/>
          </a:xfrm>
          <a:prstGeom prst="rect">
            <a:avLst/>
          </a:prstGeom>
        </p:spPr>
        <p:txBody>
          <a:bodyPr lIns="0" tIns="0" rIns="0" bIns="0" rtlCol="0" anchor="t">
            <a:spAutoFit/>
          </a:bodyPr>
          <a:lstStyle/>
          <a:p>
            <a:pPr algn="l">
              <a:lnSpc>
                <a:spcPts val="3173"/>
              </a:lnSpc>
            </a:pPr>
            <a:r>
              <a:rPr lang="en-US" sz="2299">
                <a:solidFill>
                  <a:srgbClr val="FFFFFF"/>
                </a:solidFill>
                <a:latin typeface="Arimo"/>
                <a:ea typeface="Arimo"/>
                <a:cs typeface="Arimo"/>
                <a:sym typeface="Arimo"/>
              </a:rPr>
              <a:t>LR1</a:t>
            </a:r>
          </a:p>
        </p:txBody>
      </p:sp>
      <p:sp>
        <p:nvSpPr>
          <p:cNvPr id="30" name="TextBox 30"/>
          <p:cNvSpPr txBox="1"/>
          <p:nvPr/>
        </p:nvSpPr>
        <p:spPr>
          <a:xfrm>
            <a:off x="1093764" y="971550"/>
            <a:ext cx="8774911" cy="553212"/>
          </a:xfrm>
          <a:prstGeom prst="rect">
            <a:avLst/>
          </a:prstGeom>
        </p:spPr>
        <p:txBody>
          <a:bodyPr lIns="0" tIns="0" rIns="0" bIns="0" rtlCol="0" anchor="t">
            <a:spAutoFit/>
          </a:bodyPr>
          <a:lstStyle/>
          <a:p>
            <a:pPr algn="l">
              <a:lnSpc>
                <a:spcPts val="4554"/>
              </a:lnSpc>
            </a:pPr>
            <a:r>
              <a:rPr lang="en-US" sz="3300">
                <a:solidFill>
                  <a:srgbClr val="FFFFFF"/>
                </a:solidFill>
                <a:latin typeface="Anton"/>
                <a:ea typeface="Anton"/>
                <a:cs typeface="Anton"/>
                <a:sym typeface="Anton"/>
              </a:rPr>
              <a:t>RADIAN Results</a:t>
            </a:r>
          </a:p>
        </p:txBody>
      </p:sp>
      <p:sp>
        <p:nvSpPr>
          <p:cNvPr id="31" name="TextBox 31"/>
          <p:cNvSpPr txBox="1"/>
          <p:nvPr/>
        </p:nvSpPr>
        <p:spPr>
          <a:xfrm>
            <a:off x="6220026" y="5729670"/>
            <a:ext cx="1440009" cy="404548"/>
          </a:xfrm>
          <a:prstGeom prst="rect">
            <a:avLst/>
          </a:prstGeom>
        </p:spPr>
        <p:txBody>
          <a:bodyPr lIns="0" tIns="0" rIns="0" bIns="0" rtlCol="0" anchor="t">
            <a:spAutoFit/>
          </a:bodyPr>
          <a:lstStyle/>
          <a:p>
            <a:pPr algn="l">
              <a:lnSpc>
                <a:spcPts val="3173"/>
              </a:lnSpc>
            </a:pPr>
            <a:r>
              <a:rPr lang="en-US" sz="2299">
                <a:solidFill>
                  <a:srgbClr val="FFFFFF"/>
                </a:solidFill>
                <a:latin typeface="Arimo"/>
                <a:ea typeface="Arimo"/>
                <a:cs typeface="Arimo"/>
                <a:sym typeface="Arimo"/>
              </a:rPr>
              <a:t>SR Output</a:t>
            </a:r>
          </a:p>
        </p:txBody>
      </p:sp>
      <p:sp>
        <p:nvSpPr>
          <p:cNvPr id="32" name="TextBox 32"/>
          <p:cNvSpPr txBox="1"/>
          <p:nvPr/>
        </p:nvSpPr>
        <p:spPr>
          <a:xfrm>
            <a:off x="10080105" y="5729670"/>
            <a:ext cx="1881619" cy="404548"/>
          </a:xfrm>
          <a:prstGeom prst="rect">
            <a:avLst/>
          </a:prstGeom>
        </p:spPr>
        <p:txBody>
          <a:bodyPr lIns="0" tIns="0" rIns="0" bIns="0" rtlCol="0" anchor="t">
            <a:spAutoFit/>
          </a:bodyPr>
          <a:lstStyle/>
          <a:p>
            <a:pPr algn="l">
              <a:lnSpc>
                <a:spcPts val="3173"/>
              </a:lnSpc>
            </a:pPr>
            <a:r>
              <a:rPr lang="en-US" sz="2299">
                <a:solidFill>
                  <a:srgbClr val="FFFFFF"/>
                </a:solidFill>
                <a:latin typeface="Arimo"/>
                <a:ea typeface="Arimo"/>
                <a:cs typeface="Arimo"/>
                <a:sym typeface="Arimo"/>
              </a:rPr>
              <a:t>Ground Truth</a:t>
            </a:r>
          </a:p>
        </p:txBody>
      </p:sp>
      <p:sp>
        <p:nvSpPr>
          <p:cNvPr id="33" name="TextBox 33"/>
          <p:cNvSpPr txBox="1"/>
          <p:nvPr/>
        </p:nvSpPr>
        <p:spPr>
          <a:xfrm>
            <a:off x="12916403" y="3730942"/>
            <a:ext cx="4123226" cy="260911"/>
          </a:xfrm>
          <a:prstGeom prst="rect">
            <a:avLst/>
          </a:prstGeom>
        </p:spPr>
        <p:txBody>
          <a:bodyPr lIns="0" tIns="0" rIns="0" bIns="0" rtlCol="0" anchor="t">
            <a:spAutoFit/>
          </a:bodyPr>
          <a:lstStyle/>
          <a:p>
            <a:pPr algn="l">
              <a:lnSpc>
                <a:spcPts val="2070"/>
              </a:lnSpc>
            </a:pPr>
            <a:r>
              <a:rPr lang="en-US" sz="1500">
                <a:solidFill>
                  <a:srgbClr val="FFFFFF"/>
                </a:solidFill>
                <a:latin typeface="Arimo"/>
                <a:ea typeface="Arimo"/>
                <a:cs typeface="Arimo"/>
                <a:sym typeface="Arimo"/>
              </a:rPr>
              <a:t>PSNR: 32.89 dB, SSIM: 0.9361, LPIPS: 0.1404</a:t>
            </a:r>
          </a:p>
        </p:txBody>
      </p:sp>
      <p:sp>
        <p:nvSpPr>
          <p:cNvPr id="34" name="TextBox 34"/>
          <p:cNvSpPr txBox="1"/>
          <p:nvPr/>
        </p:nvSpPr>
        <p:spPr>
          <a:xfrm>
            <a:off x="4462893" y="8870442"/>
            <a:ext cx="9362214" cy="387858"/>
          </a:xfrm>
          <a:prstGeom prst="rect">
            <a:avLst/>
          </a:prstGeom>
        </p:spPr>
        <p:txBody>
          <a:bodyPr lIns="0" tIns="0" rIns="0" bIns="0" rtlCol="0" anchor="t">
            <a:spAutoFit/>
          </a:bodyPr>
          <a:lstStyle/>
          <a:p>
            <a:pPr algn="l">
              <a:lnSpc>
                <a:spcPts val="3035"/>
              </a:lnSpc>
            </a:pPr>
            <a:r>
              <a:rPr lang="en-US" sz="2199">
                <a:solidFill>
                  <a:srgbClr val="B6B6B6"/>
                </a:solidFill>
                <a:latin typeface="Arimo"/>
                <a:ea typeface="Arimo"/>
                <a:cs typeface="Arimo"/>
                <a:sym typeface="Arimo"/>
              </a:rPr>
              <a:t>Overall Results: Avg PSNR: 31.1004; Avg SSIM:0.9076; Avg LPIPS:0.0701</a:t>
            </a:r>
          </a:p>
        </p:txBody>
      </p:sp>
      <p:grpSp>
        <p:nvGrpSpPr>
          <p:cNvPr id="35" name="Group 35"/>
          <p:cNvGrpSpPr/>
          <p:nvPr/>
        </p:nvGrpSpPr>
        <p:grpSpPr>
          <a:xfrm>
            <a:off x="11020914" y="4598449"/>
            <a:ext cx="1501947" cy="852105"/>
            <a:chOff x="0" y="0"/>
            <a:chExt cx="1258204" cy="713821"/>
          </a:xfrm>
        </p:grpSpPr>
        <p:sp>
          <p:nvSpPr>
            <p:cNvPr id="36" name="Freeform 36"/>
            <p:cNvSpPr/>
            <p:nvPr/>
          </p:nvSpPr>
          <p:spPr>
            <a:xfrm>
              <a:off x="0" y="0"/>
              <a:ext cx="1258204" cy="713821"/>
            </a:xfrm>
            <a:custGeom>
              <a:avLst/>
              <a:gdLst/>
              <a:ahLst/>
              <a:cxnLst/>
              <a:rect l="l" t="t" r="r" b="b"/>
              <a:pathLst>
                <a:path w="1258204" h="713821">
                  <a:moveTo>
                    <a:pt x="629102" y="0"/>
                  </a:moveTo>
                  <a:cubicBezTo>
                    <a:pt x="281659" y="0"/>
                    <a:pt x="0" y="159794"/>
                    <a:pt x="0" y="356911"/>
                  </a:cubicBezTo>
                  <a:cubicBezTo>
                    <a:pt x="0" y="554027"/>
                    <a:pt x="281659" y="713821"/>
                    <a:pt x="629102" y="713821"/>
                  </a:cubicBezTo>
                  <a:cubicBezTo>
                    <a:pt x="976545" y="713821"/>
                    <a:pt x="1258204" y="554027"/>
                    <a:pt x="1258204" y="356911"/>
                  </a:cubicBezTo>
                  <a:cubicBezTo>
                    <a:pt x="1258204" y="159794"/>
                    <a:pt x="976545" y="0"/>
                    <a:pt x="629102" y="0"/>
                  </a:cubicBezTo>
                  <a:close/>
                </a:path>
              </a:pathLst>
            </a:custGeom>
            <a:solidFill>
              <a:srgbClr val="000000">
                <a:alpha val="0"/>
              </a:srgbClr>
            </a:solidFill>
            <a:ln w="47625" cap="sq">
              <a:solidFill>
                <a:srgbClr val="FF3131"/>
              </a:solidFill>
              <a:prstDash val="solid"/>
              <a:miter/>
            </a:ln>
          </p:spPr>
        </p:sp>
        <p:sp>
          <p:nvSpPr>
            <p:cNvPr id="37" name="TextBox 37"/>
            <p:cNvSpPr txBox="1"/>
            <p:nvPr/>
          </p:nvSpPr>
          <p:spPr>
            <a:xfrm>
              <a:off x="117957" y="-18804"/>
              <a:ext cx="1022291" cy="665705"/>
            </a:xfrm>
            <a:prstGeom prst="rect">
              <a:avLst/>
            </a:prstGeom>
          </p:spPr>
          <p:txBody>
            <a:bodyPr lIns="50800" tIns="50800" rIns="50800" bIns="50800" rtlCol="0" anchor="ctr"/>
            <a:lstStyle/>
            <a:p>
              <a:pPr algn="ctr">
                <a:lnSpc>
                  <a:spcPts val="2808"/>
                </a:lnSpc>
              </a:pPr>
              <a:endParaRPr/>
            </a:p>
          </p:txBody>
        </p:sp>
      </p:grpSp>
      <p:grpSp>
        <p:nvGrpSpPr>
          <p:cNvPr id="38" name="Group 38"/>
          <p:cNvGrpSpPr/>
          <p:nvPr/>
        </p:nvGrpSpPr>
        <p:grpSpPr>
          <a:xfrm>
            <a:off x="2671939" y="4534664"/>
            <a:ext cx="1501947" cy="852105"/>
            <a:chOff x="0" y="0"/>
            <a:chExt cx="1258204" cy="713821"/>
          </a:xfrm>
        </p:grpSpPr>
        <p:sp>
          <p:nvSpPr>
            <p:cNvPr id="39" name="Freeform 39"/>
            <p:cNvSpPr/>
            <p:nvPr/>
          </p:nvSpPr>
          <p:spPr>
            <a:xfrm>
              <a:off x="0" y="0"/>
              <a:ext cx="1258204" cy="713821"/>
            </a:xfrm>
            <a:custGeom>
              <a:avLst/>
              <a:gdLst/>
              <a:ahLst/>
              <a:cxnLst/>
              <a:rect l="l" t="t" r="r" b="b"/>
              <a:pathLst>
                <a:path w="1258204" h="713821">
                  <a:moveTo>
                    <a:pt x="629102" y="0"/>
                  </a:moveTo>
                  <a:cubicBezTo>
                    <a:pt x="281659" y="0"/>
                    <a:pt x="0" y="159794"/>
                    <a:pt x="0" y="356911"/>
                  </a:cubicBezTo>
                  <a:cubicBezTo>
                    <a:pt x="0" y="554027"/>
                    <a:pt x="281659" y="713821"/>
                    <a:pt x="629102" y="713821"/>
                  </a:cubicBezTo>
                  <a:cubicBezTo>
                    <a:pt x="976545" y="713821"/>
                    <a:pt x="1258204" y="554027"/>
                    <a:pt x="1258204" y="356911"/>
                  </a:cubicBezTo>
                  <a:cubicBezTo>
                    <a:pt x="1258204" y="159794"/>
                    <a:pt x="976545" y="0"/>
                    <a:pt x="629102" y="0"/>
                  </a:cubicBezTo>
                  <a:close/>
                </a:path>
              </a:pathLst>
            </a:custGeom>
            <a:solidFill>
              <a:srgbClr val="000000">
                <a:alpha val="0"/>
              </a:srgbClr>
            </a:solidFill>
            <a:ln w="47625" cap="sq">
              <a:solidFill>
                <a:srgbClr val="FF3131"/>
              </a:solidFill>
              <a:prstDash val="solid"/>
              <a:miter/>
            </a:ln>
          </p:spPr>
        </p:sp>
        <p:sp>
          <p:nvSpPr>
            <p:cNvPr id="40" name="TextBox 40"/>
            <p:cNvSpPr txBox="1"/>
            <p:nvPr/>
          </p:nvSpPr>
          <p:spPr>
            <a:xfrm>
              <a:off x="117957" y="-18804"/>
              <a:ext cx="1022291" cy="665705"/>
            </a:xfrm>
            <a:prstGeom prst="rect">
              <a:avLst/>
            </a:prstGeom>
          </p:spPr>
          <p:txBody>
            <a:bodyPr lIns="50800" tIns="50800" rIns="50800" bIns="50800" rtlCol="0" anchor="ctr"/>
            <a:lstStyle/>
            <a:p>
              <a:pPr algn="ctr">
                <a:lnSpc>
                  <a:spcPts val="2808"/>
                </a:lnSpc>
              </a:pPr>
              <a:endParaRPr/>
            </a:p>
          </p:txBody>
        </p:sp>
      </p:grpSp>
      <p:sp>
        <p:nvSpPr>
          <p:cNvPr id="41" name="TextBox 41"/>
          <p:cNvSpPr txBox="1"/>
          <p:nvPr/>
        </p:nvSpPr>
        <p:spPr>
          <a:xfrm>
            <a:off x="1028700" y="6448542"/>
            <a:ext cx="17259300" cy="1765554"/>
          </a:xfrm>
          <a:prstGeom prst="rect">
            <a:avLst/>
          </a:prstGeom>
        </p:spPr>
        <p:txBody>
          <a:bodyPr lIns="0" tIns="0" rIns="0" bIns="0" rtlCol="0" anchor="t">
            <a:spAutoFit/>
          </a:bodyPr>
          <a:lstStyle/>
          <a:p>
            <a:pPr algn="l">
              <a:lnSpc>
                <a:spcPts val="2808"/>
              </a:lnSpc>
              <a:spcBef>
                <a:spcPct val="0"/>
              </a:spcBef>
            </a:pPr>
            <a:r>
              <a:rPr lang="en-US" sz="1800">
                <a:solidFill>
                  <a:srgbClr val="FFFFFF"/>
                </a:solidFill>
                <a:latin typeface="Arimo"/>
                <a:ea typeface="Arimo"/>
                <a:cs typeface="Arimo"/>
                <a:sym typeface="Arimo"/>
              </a:rPr>
              <a:t>the diagonal erosion channel running from center-left toward the lower-right shows sharper micro-texture and discrete shrub dots in SR and Ground Truth, while LR blurs them.</a:t>
            </a:r>
          </a:p>
          <a:p>
            <a:pPr algn="l">
              <a:lnSpc>
                <a:spcPts val="2808"/>
              </a:lnSpc>
              <a:spcBef>
                <a:spcPct val="0"/>
              </a:spcBef>
            </a:pPr>
            <a:r>
              <a:rPr lang="en-US" sz="1800">
                <a:solidFill>
                  <a:srgbClr val="FFFFFF"/>
                </a:solidFill>
                <a:latin typeface="Arimo"/>
                <a:ea typeface="Arimo"/>
                <a:cs typeface="Arimo"/>
                <a:sym typeface="Arimo"/>
              </a:rPr>
              <a:t>Zoom to the top band: the thin, bright linear feature near the very top (likely a road/edge) appears crisp and continuous in SR and Ground Truth but smeared in LR.</a:t>
            </a:r>
          </a:p>
          <a:p>
            <a:pPr algn="l">
              <a:lnSpc>
                <a:spcPts val="2808"/>
              </a:lnSpc>
              <a:spcBef>
                <a:spcPct val="0"/>
              </a:spcBef>
            </a:pPr>
            <a:r>
              <a:rPr lang="en-US" sz="1800">
                <a:solidFill>
                  <a:srgbClr val="FFFFFF"/>
                </a:solidFill>
                <a:latin typeface="Arimo"/>
                <a:ea typeface="Arimo"/>
                <a:cs typeface="Arimo"/>
                <a:sym typeface="Arimo"/>
              </a:rPr>
              <a:t>Lower-left water edge: along the curved shoreline, SR and Ground Truth show a tighter, well-defined boundary; LR shows a soft, thicker boundary.</a:t>
            </a:r>
          </a:p>
          <a:p>
            <a:pPr algn="l">
              <a:lnSpc>
                <a:spcPts val="2808"/>
              </a:lnSpc>
              <a:spcBef>
                <a:spcPct val="0"/>
              </a:spcBef>
            </a:pPr>
            <a:endParaRPr lang="en-US" sz="1800">
              <a:solidFill>
                <a:srgbClr val="FFFFFF"/>
              </a:solidFill>
              <a:latin typeface="Arimo"/>
              <a:ea typeface="Arimo"/>
              <a:cs typeface="Arimo"/>
              <a:sym typeface="Arimo"/>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1340</Words>
  <Application>Microsoft Office PowerPoint</Application>
  <PresentationFormat>Custom</PresentationFormat>
  <Paragraphs>226</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Arimo Bold</vt:lpstr>
      <vt:lpstr>Calibri</vt:lpstr>
      <vt:lpstr>Arimo</vt:lpstr>
      <vt:lpstr>Arial</vt:lpstr>
      <vt:lpstr>Anton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PS12_Mangal Mandli </dc:title>
  <cp:lastModifiedBy>GOVIND AKASH SANGHANI</cp:lastModifiedBy>
  <cp:revision>2</cp:revision>
  <dcterms:created xsi:type="dcterms:W3CDTF">2006-08-16T00:00:00Z</dcterms:created>
  <dcterms:modified xsi:type="dcterms:W3CDTF">2025-08-08T05:09:35Z</dcterms:modified>
  <dc:identifier>DAGvbKp1cco</dc:identifier>
</cp:coreProperties>
</file>